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0" r:id="rId1"/>
  </p:sldMasterIdLst>
  <p:notesMasterIdLst>
    <p:notesMasterId r:id="rId18"/>
  </p:notesMasterIdLst>
  <p:sldIdLst>
    <p:sldId id="256" r:id="rId2"/>
    <p:sldId id="257" r:id="rId3"/>
    <p:sldId id="275" r:id="rId4"/>
    <p:sldId id="258" r:id="rId5"/>
    <p:sldId id="261" r:id="rId6"/>
    <p:sldId id="262" r:id="rId7"/>
    <p:sldId id="263" r:id="rId8"/>
    <p:sldId id="259" r:id="rId9"/>
    <p:sldId id="266" r:id="rId10"/>
    <p:sldId id="267" r:id="rId11"/>
    <p:sldId id="268" r:id="rId12"/>
    <p:sldId id="269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00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035FDB-01F9-41E8-99C5-FAC028421633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323AD27-9931-4684-878E-7BB0529D364C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d-ID" b="1" dirty="0" smtClean="0">
              <a:solidFill>
                <a:schemeClr val="tx1"/>
              </a:solidFill>
            </a:rPr>
            <a:t>Kebijakan</a:t>
          </a:r>
          <a:r>
            <a:rPr lang="id-ID" dirty="0" smtClean="0">
              <a:solidFill>
                <a:schemeClr val="tx1"/>
              </a:solidFill>
            </a:rPr>
            <a:t> (</a:t>
          </a:r>
          <a:r>
            <a:rPr lang="id-ID" i="1" dirty="0" smtClean="0">
              <a:solidFill>
                <a:schemeClr val="tx1"/>
              </a:solidFill>
            </a:rPr>
            <a:t>Policy)</a:t>
          </a:r>
          <a:endParaRPr lang="en-GB" dirty="0"/>
        </a:p>
      </dgm:t>
    </dgm:pt>
    <dgm:pt modelId="{D814090F-676D-44CF-A4A7-25345E2D5D68}" type="parTrans" cxnId="{BE778EDE-92B0-4AB3-AEF6-01180170B8C7}">
      <dgm:prSet/>
      <dgm:spPr/>
      <dgm:t>
        <a:bodyPr/>
        <a:lstStyle/>
        <a:p>
          <a:endParaRPr lang="en-GB"/>
        </a:p>
      </dgm:t>
    </dgm:pt>
    <dgm:pt modelId="{15098D9C-4581-4582-A4DA-D79EC749D65C}" type="sibTrans" cxnId="{BE778EDE-92B0-4AB3-AEF6-01180170B8C7}">
      <dgm:prSet/>
      <dgm:spPr/>
      <dgm:t>
        <a:bodyPr/>
        <a:lstStyle/>
        <a:p>
          <a:endParaRPr lang="en-GB"/>
        </a:p>
      </dgm:t>
    </dgm:pt>
    <dgm:pt modelId="{0CA228D0-BCCB-4E9E-A8CC-049022933C3C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d-ID" b="1" dirty="0" smtClean="0">
              <a:solidFill>
                <a:schemeClr val="tx1"/>
              </a:solidFill>
            </a:rPr>
            <a:t>Regulasi</a:t>
          </a:r>
          <a:r>
            <a:rPr lang="id-ID" dirty="0" smtClean="0">
              <a:solidFill>
                <a:schemeClr val="tx1"/>
              </a:solidFill>
            </a:rPr>
            <a:t> (</a:t>
          </a:r>
          <a:r>
            <a:rPr lang="id-ID" i="1" dirty="0" smtClean="0">
              <a:solidFill>
                <a:schemeClr val="tx1"/>
              </a:solidFill>
            </a:rPr>
            <a:t>Regulatory)</a:t>
          </a:r>
          <a:endParaRPr lang="en-GB" dirty="0"/>
        </a:p>
      </dgm:t>
    </dgm:pt>
    <dgm:pt modelId="{FDA9515F-945E-4865-A6A4-39A16B36C8A5}" type="parTrans" cxnId="{C9FB7031-F617-4D53-92B7-50C2D43284E9}">
      <dgm:prSet/>
      <dgm:spPr/>
      <dgm:t>
        <a:bodyPr/>
        <a:lstStyle/>
        <a:p>
          <a:endParaRPr lang="en-GB"/>
        </a:p>
      </dgm:t>
    </dgm:pt>
    <dgm:pt modelId="{FBC5B4CB-1C32-4EBE-A9A3-6AEC15DE53BF}" type="sibTrans" cxnId="{C9FB7031-F617-4D53-92B7-50C2D43284E9}">
      <dgm:prSet/>
      <dgm:spPr/>
      <dgm:t>
        <a:bodyPr/>
        <a:lstStyle/>
        <a:p>
          <a:endParaRPr lang="en-GB"/>
        </a:p>
      </dgm:t>
    </dgm:pt>
    <dgm:pt modelId="{824954E6-54F9-403B-881D-9AE1918BE87A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d-ID" b="1" dirty="0" smtClean="0">
              <a:solidFill>
                <a:schemeClr val="tx1"/>
              </a:solidFill>
            </a:rPr>
            <a:t>Komersial</a:t>
          </a:r>
          <a:r>
            <a:rPr lang="id-ID" dirty="0" smtClean="0">
              <a:solidFill>
                <a:schemeClr val="tx1"/>
              </a:solidFill>
            </a:rPr>
            <a:t> (</a:t>
          </a:r>
          <a:r>
            <a:rPr lang="id-ID" i="1" dirty="0" smtClean="0">
              <a:solidFill>
                <a:schemeClr val="tx1"/>
              </a:solidFill>
            </a:rPr>
            <a:t>Commercial)</a:t>
          </a:r>
          <a:endParaRPr lang="en-GB" dirty="0"/>
        </a:p>
      </dgm:t>
    </dgm:pt>
    <dgm:pt modelId="{1E89EBA2-A116-4656-A187-50E1053D0BCD}" type="parTrans" cxnId="{9680E4E4-227E-491D-9773-8145AA2E14E6}">
      <dgm:prSet/>
      <dgm:spPr/>
      <dgm:t>
        <a:bodyPr/>
        <a:lstStyle/>
        <a:p>
          <a:endParaRPr lang="en-GB"/>
        </a:p>
      </dgm:t>
    </dgm:pt>
    <dgm:pt modelId="{4698F7A0-0915-4541-A028-FC55739BC8B9}" type="sibTrans" cxnId="{9680E4E4-227E-491D-9773-8145AA2E14E6}">
      <dgm:prSet/>
      <dgm:spPr/>
      <dgm:t>
        <a:bodyPr/>
        <a:lstStyle/>
        <a:p>
          <a:endParaRPr lang="en-GB"/>
        </a:p>
      </dgm:t>
    </dgm:pt>
    <dgm:pt modelId="{BAD4907A-2F16-41ED-B241-886B7E4A5226}" type="pres">
      <dgm:prSet presAssocID="{6F035FDB-01F9-41E8-99C5-FAC02842163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GB"/>
        </a:p>
      </dgm:t>
    </dgm:pt>
    <dgm:pt modelId="{E8C3622A-C019-4683-8A99-1AE978A5DBA0}" type="pres">
      <dgm:prSet presAssocID="{6F035FDB-01F9-41E8-99C5-FAC028421633}" presName="Name1" presStyleCnt="0"/>
      <dgm:spPr/>
    </dgm:pt>
    <dgm:pt modelId="{B4EB5196-D7EF-4E2F-B4F4-3AD5AC9C8F0D}" type="pres">
      <dgm:prSet presAssocID="{6F035FDB-01F9-41E8-99C5-FAC028421633}" presName="cycle" presStyleCnt="0"/>
      <dgm:spPr/>
    </dgm:pt>
    <dgm:pt modelId="{50AA6322-0A65-40CE-8855-7E5727C6A08D}" type="pres">
      <dgm:prSet presAssocID="{6F035FDB-01F9-41E8-99C5-FAC028421633}" presName="srcNode" presStyleLbl="node1" presStyleIdx="0" presStyleCnt="3"/>
      <dgm:spPr/>
    </dgm:pt>
    <dgm:pt modelId="{92144CEB-65EC-4E2B-8AD0-33165F3A171B}" type="pres">
      <dgm:prSet presAssocID="{6F035FDB-01F9-41E8-99C5-FAC028421633}" presName="conn" presStyleLbl="parChTrans1D2" presStyleIdx="0" presStyleCnt="1"/>
      <dgm:spPr/>
      <dgm:t>
        <a:bodyPr/>
        <a:lstStyle/>
        <a:p>
          <a:endParaRPr lang="en-GB"/>
        </a:p>
      </dgm:t>
    </dgm:pt>
    <dgm:pt modelId="{97E46A34-7464-4151-A233-E4E51938DA95}" type="pres">
      <dgm:prSet presAssocID="{6F035FDB-01F9-41E8-99C5-FAC028421633}" presName="extraNode" presStyleLbl="node1" presStyleIdx="0" presStyleCnt="3"/>
      <dgm:spPr/>
    </dgm:pt>
    <dgm:pt modelId="{8AF5CA68-143F-41A0-BB31-6EF6371270E6}" type="pres">
      <dgm:prSet presAssocID="{6F035FDB-01F9-41E8-99C5-FAC028421633}" presName="dstNode" presStyleLbl="node1" presStyleIdx="0" presStyleCnt="3"/>
      <dgm:spPr/>
    </dgm:pt>
    <dgm:pt modelId="{7EBDD4FA-028A-412E-A86C-441E05023BDF}" type="pres">
      <dgm:prSet presAssocID="{1323AD27-9931-4684-878E-7BB0529D364C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D65215C-3D70-4205-AF39-269BCA44E4A9}" type="pres">
      <dgm:prSet presAssocID="{1323AD27-9931-4684-878E-7BB0529D364C}" presName="accent_1" presStyleCnt="0"/>
      <dgm:spPr/>
    </dgm:pt>
    <dgm:pt modelId="{4B112F78-FF3F-4786-BB8C-E2B01821ABC9}" type="pres">
      <dgm:prSet presAssocID="{1323AD27-9931-4684-878E-7BB0529D364C}" presName="accentRepeatNode" presStyleLbl="solidFgAcc1" presStyleIdx="0" presStyleCnt="3"/>
      <dgm:spPr>
        <a:solidFill>
          <a:schemeClr val="accent1"/>
        </a:solidFill>
      </dgm:spPr>
    </dgm:pt>
    <dgm:pt modelId="{F3D877BD-22E3-4645-A9DB-1E9F37E9CEFF}" type="pres">
      <dgm:prSet presAssocID="{0CA228D0-BCCB-4E9E-A8CC-049022933C3C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F2B1A2F-D7D7-49DC-9C5A-DC78F8B16B91}" type="pres">
      <dgm:prSet presAssocID="{0CA228D0-BCCB-4E9E-A8CC-049022933C3C}" presName="accent_2" presStyleCnt="0"/>
      <dgm:spPr/>
    </dgm:pt>
    <dgm:pt modelId="{51BE0346-260B-4C58-9185-8C67709030A9}" type="pres">
      <dgm:prSet presAssocID="{0CA228D0-BCCB-4E9E-A8CC-049022933C3C}" presName="accentRepeatNode" presStyleLbl="solidFgAcc1" presStyleIdx="1" presStyleCnt="3"/>
      <dgm:spPr>
        <a:solidFill>
          <a:schemeClr val="accent2"/>
        </a:solidFill>
      </dgm:spPr>
    </dgm:pt>
    <dgm:pt modelId="{0A12E65D-D09F-4357-970B-4427B128C06A}" type="pres">
      <dgm:prSet presAssocID="{824954E6-54F9-403B-881D-9AE1918BE87A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0DFBC6F-ECB9-4B29-B8D8-D9DDB6C80B3F}" type="pres">
      <dgm:prSet presAssocID="{824954E6-54F9-403B-881D-9AE1918BE87A}" presName="accent_3" presStyleCnt="0"/>
      <dgm:spPr/>
    </dgm:pt>
    <dgm:pt modelId="{1158CFD7-0B65-4224-89E3-624697DE18C6}" type="pres">
      <dgm:prSet presAssocID="{824954E6-54F9-403B-881D-9AE1918BE87A}" presName="accentRepeatNode" presStyleLbl="solidFgAcc1" presStyleIdx="2" presStyleCnt="3"/>
      <dgm:spPr>
        <a:solidFill>
          <a:schemeClr val="accent2"/>
        </a:solidFill>
      </dgm:spPr>
    </dgm:pt>
  </dgm:ptLst>
  <dgm:cxnLst>
    <dgm:cxn modelId="{826AD7BA-7AA8-4B7C-A126-C7AD80CFBAD6}" type="presOf" srcId="{15098D9C-4581-4582-A4DA-D79EC749D65C}" destId="{92144CEB-65EC-4E2B-8AD0-33165F3A171B}" srcOrd="0" destOrd="0" presId="urn:microsoft.com/office/officeart/2008/layout/VerticalCurvedList"/>
    <dgm:cxn modelId="{4D98C05D-0CD5-441A-9F58-8B10685A2D39}" type="presOf" srcId="{1323AD27-9931-4684-878E-7BB0529D364C}" destId="{7EBDD4FA-028A-412E-A86C-441E05023BDF}" srcOrd="0" destOrd="0" presId="urn:microsoft.com/office/officeart/2008/layout/VerticalCurvedList"/>
    <dgm:cxn modelId="{B43AC91D-1E11-4AFA-BFF8-449B5CAA81EE}" type="presOf" srcId="{0CA228D0-BCCB-4E9E-A8CC-049022933C3C}" destId="{F3D877BD-22E3-4645-A9DB-1E9F37E9CEFF}" srcOrd="0" destOrd="0" presId="urn:microsoft.com/office/officeart/2008/layout/VerticalCurvedList"/>
    <dgm:cxn modelId="{BE778EDE-92B0-4AB3-AEF6-01180170B8C7}" srcId="{6F035FDB-01F9-41E8-99C5-FAC028421633}" destId="{1323AD27-9931-4684-878E-7BB0529D364C}" srcOrd="0" destOrd="0" parTransId="{D814090F-676D-44CF-A4A7-25345E2D5D68}" sibTransId="{15098D9C-4581-4582-A4DA-D79EC749D65C}"/>
    <dgm:cxn modelId="{A2567B5E-21B3-4A5F-8D23-9B09C2B385EF}" type="presOf" srcId="{6F035FDB-01F9-41E8-99C5-FAC028421633}" destId="{BAD4907A-2F16-41ED-B241-886B7E4A5226}" srcOrd="0" destOrd="0" presId="urn:microsoft.com/office/officeart/2008/layout/VerticalCurvedList"/>
    <dgm:cxn modelId="{9680E4E4-227E-491D-9773-8145AA2E14E6}" srcId="{6F035FDB-01F9-41E8-99C5-FAC028421633}" destId="{824954E6-54F9-403B-881D-9AE1918BE87A}" srcOrd="2" destOrd="0" parTransId="{1E89EBA2-A116-4656-A187-50E1053D0BCD}" sibTransId="{4698F7A0-0915-4541-A028-FC55739BC8B9}"/>
    <dgm:cxn modelId="{C9FB7031-F617-4D53-92B7-50C2D43284E9}" srcId="{6F035FDB-01F9-41E8-99C5-FAC028421633}" destId="{0CA228D0-BCCB-4E9E-A8CC-049022933C3C}" srcOrd="1" destOrd="0" parTransId="{FDA9515F-945E-4865-A6A4-39A16B36C8A5}" sibTransId="{FBC5B4CB-1C32-4EBE-A9A3-6AEC15DE53BF}"/>
    <dgm:cxn modelId="{9F3B880E-AD23-4766-86DE-3C9271A6238B}" type="presOf" srcId="{824954E6-54F9-403B-881D-9AE1918BE87A}" destId="{0A12E65D-D09F-4357-970B-4427B128C06A}" srcOrd="0" destOrd="0" presId="urn:microsoft.com/office/officeart/2008/layout/VerticalCurvedList"/>
    <dgm:cxn modelId="{5D9A4223-8C70-4C79-B203-F0AD7A02E8D0}" type="presParOf" srcId="{BAD4907A-2F16-41ED-B241-886B7E4A5226}" destId="{E8C3622A-C019-4683-8A99-1AE978A5DBA0}" srcOrd="0" destOrd="0" presId="urn:microsoft.com/office/officeart/2008/layout/VerticalCurvedList"/>
    <dgm:cxn modelId="{C9EBCCEE-170C-4F93-A220-7681F1004153}" type="presParOf" srcId="{E8C3622A-C019-4683-8A99-1AE978A5DBA0}" destId="{B4EB5196-D7EF-4E2F-B4F4-3AD5AC9C8F0D}" srcOrd="0" destOrd="0" presId="urn:microsoft.com/office/officeart/2008/layout/VerticalCurvedList"/>
    <dgm:cxn modelId="{1ABF3006-7950-4CD6-8371-242EED5B7D40}" type="presParOf" srcId="{B4EB5196-D7EF-4E2F-B4F4-3AD5AC9C8F0D}" destId="{50AA6322-0A65-40CE-8855-7E5727C6A08D}" srcOrd="0" destOrd="0" presId="urn:microsoft.com/office/officeart/2008/layout/VerticalCurvedList"/>
    <dgm:cxn modelId="{BC1902B1-DBC6-4096-A5C1-76B3D1B1A8DE}" type="presParOf" srcId="{B4EB5196-D7EF-4E2F-B4F4-3AD5AC9C8F0D}" destId="{92144CEB-65EC-4E2B-8AD0-33165F3A171B}" srcOrd="1" destOrd="0" presId="urn:microsoft.com/office/officeart/2008/layout/VerticalCurvedList"/>
    <dgm:cxn modelId="{62D5163C-6FD0-47D9-9441-70E3E5C0FD5D}" type="presParOf" srcId="{B4EB5196-D7EF-4E2F-B4F4-3AD5AC9C8F0D}" destId="{97E46A34-7464-4151-A233-E4E51938DA95}" srcOrd="2" destOrd="0" presId="urn:microsoft.com/office/officeart/2008/layout/VerticalCurvedList"/>
    <dgm:cxn modelId="{449E0BB0-FF6B-40B3-BC7A-B77E2F79166C}" type="presParOf" srcId="{B4EB5196-D7EF-4E2F-B4F4-3AD5AC9C8F0D}" destId="{8AF5CA68-143F-41A0-BB31-6EF6371270E6}" srcOrd="3" destOrd="0" presId="urn:microsoft.com/office/officeart/2008/layout/VerticalCurvedList"/>
    <dgm:cxn modelId="{3EFEE270-7D2C-4D38-A7EB-D3FB32C1AE0D}" type="presParOf" srcId="{E8C3622A-C019-4683-8A99-1AE978A5DBA0}" destId="{7EBDD4FA-028A-412E-A86C-441E05023BDF}" srcOrd="1" destOrd="0" presId="urn:microsoft.com/office/officeart/2008/layout/VerticalCurvedList"/>
    <dgm:cxn modelId="{D96177FD-4317-437E-9010-01EBD9769790}" type="presParOf" srcId="{E8C3622A-C019-4683-8A99-1AE978A5DBA0}" destId="{9D65215C-3D70-4205-AF39-269BCA44E4A9}" srcOrd="2" destOrd="0" presId="urn:microsoft.com/office/officeart/2008/layout/VerticalCurvedList"/>
    <dgm:cxn modelId="{810374AF-F34B-411C-B84F-342D44BC79FA}" type="presParOf" srcId="{9D65215C-3D70-4205-AF39-269BCA44E4A9}" destId="{4B112F78-FF3F-4786-BB8C-E2B01821ABC9}" srcOrd="0" destOrd="0" presId="urn:microsoft.com/office/officeart/2008/layout/VerticalCurvedList"/>
    <dgm:cxn modelId="{0742C1EB-8F68-4021-88E1-D7166F836623}" type="presParOf" srcId="{E8C3622A-C019-4683-8A99-1AE978A5DBA0}" destId="{F3D877BD-22E3-4645-A9DB-1E9F37E9CEFF}" srcOrd="3" destOrd="0" presId="urn:microsoft.com/office/officeart/2008/layout/VerticalCurvedList"/>
    <dgm:cxn modelId="{B360B633-14D8-49C5-B7CF-697308731514}" type="presParOf" srcId="{E8C3622A-C019-4683-8A99-1AE978A5DBA0}" destId="{CF2B1A2F-D7D7-49DC-9C5A-DC78F8B16B91}" srcOrd="4" destOrd="0" presId="urn:microsoft.com/office/officeart/2008/layout/VerticalCurvedList"/>
    <dgm:cxn modelId="{4BB69D43-F7F5-4C41-8F48-91444AF12191}" type="presParOf" srcId="{CF2B1A2F-D7D7-49DC-9C5A-DC78F8B16B91}" destId="{51BE0346-260B-4C58-9185-8C67709030A9}" srcOrd="0" destOrd="0" presId="urn:microsoft.com/office/officeart/2008/layout/VerticalCurvedList"/>
    <dgm:cxn modelId="{8C45CC3C-B8D8-4E93-89E8-2A9CADEA4474}" type="presParOf" srcId="{E8C3622A-C019-4683-8A99-1AE978A5DBA0}" destId="{0A12E65D-D09F-4357-970B-4427B128C06A}" srcOrd="5" destOrd="0" presId="urn:microsoft.com/office/officeart/2008/layout/VerticalCurvedList"/>
    <dgm:cxn modelId="{85D84A89-0FC4-4987-ABDA-9FF8D6E23F5B}" type="presParOf" srcId="{E8C3622A-C019-4683-8A99-1AE978A5DBA0}" destId="{A0DFBC6F-ECB9-4B29-B8D8-D9DDB6C80B3F}" srcOrd="6" destOrd="0" presId="urn:microsoft.com/office/officeart/2008/layout/VerticalCurvedList"/>
    <dgm:cxn modelId="{E2BB5082-19F0-4877-B219-7CA341B2CAE4}" type="presParOf" srcId="{A0DFBC6F-ECB9-4B29-B8D8-D9DDB6C80B3F}" destId="{1158CFD7-0B65-4224-89E3-624697DE18C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55E865-35C3-4304-BD04-0D17BA279E5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DFD08F2-159B-4A62-AFCE-D0269346D8EE}">
      <dgm:prSet phldrT="[Text]"/>
      <dgm:spPr>
        <a:solidFill>
          <a:srgbClr val="92D050"/>
        </a:solidFill>
      </dgm:spPr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Business To Business</a:t>
          </a:r>
          <a:endParaRPr lang="en-GB" dirty="0">
            <a:solidFill>
              <a:schemeClr val="tx1"/>
            </a:solidFill>
          </a:endParaRPr>
        </a:p>
      </dgm:t>
    </dgm:pt>
    <dgm:pt modelId="{C1C885DD-54C4-4328-ABC6-FC3C37D44E71}" type="parTrans" cxnId="{B4A8C00E-858D-47F7-9108-970059399F50}">
      <dgm:prSet/>
      <dgm:spPr/>
      <dgm:t>
        <a:bodyPr/>
        <a:lstStyle/>
        <a:p>
          <a:endParaRPr lang="en-GB"/>
        </a:p>
      </dgm:t>
    </dgm:pt>
    <dgm:pt modelId="{7BF42573-A647-4BF1-A5B7-F931E2C09DA2}" type="sibTrans" cxnId="{B4A8C00E-858D-47F7-9108-970059399F50}">
      <dgm:prSet/>
      <dgm:spPr/>
      <dgm:t>
        <a:bodyPr/>
        <a:lstStyle/>
        <a:p>
          <a:endParaRPr lang="en-GB"/>
        </a:p>
      </dgm:t>
    </dgm:pt>
    <dgm:pt modelId="{61AB5692-9981-48F7-B6E0-A5DD372070D5}">
      <dgm:prSet phldrT="[Text]"/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id-ID" dirty="0" smtClean="0"/>
            <a:t>Malaysia</a:t>
          </a:r>
          <a:endParaRPr lang="en-GB" dirty="0"/>
        </a:p>
      </dgm:t>
    </dgm:pt>
    <dgm:pt modelId="{9D21EDEA-D55D-414F-BEB4-37E9405DF768}" type="parTrans" cxnId="{19AF0FD6-601B-403F-AEFA-82292140D359}">
      <dgm:prSet/>
      <dgm:spPr/>
      <dgm:t>
        <a:bodyPr/>
        <a:lstStyle/>
        <a:p>
          <a:endParaRPr lang="en-GB"/>
        </a:p>
      </dgm:t>
    </dgm:pt>
    <dgm:pt modelId="{5CF3778A-A260-4FDF-9D72-2B55995AB2D4}" type="sibTrans" cxnId="{19AF0FD6-601B-403F-AEFA-82292140D359}">
      <dgm:prSet/>
      <dgm:spPr/>
      <dgm:t>
        <a:bodyPr/>
        <a:lstStyle/>
        <a:p>
          <a:endParaRPr lang="en-GB"/>
        </a:p>
      </dgm:t>
    </dgm:pt>
    <dgm:pt modelId="{1E2B4C86-3E5B-42AF-A81C-29F5EAEDB87B}">
      <dgm:prSet phldrT="[Text]"/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id-ID" dirty="0" smtClean="0"/>
            <a:t>Venezuela</a:t>
          </a:r>
          <a:endParaRPr lang="en-GB" dirty="0"/>
        </a:p>
      </dgm:t>
    </dgm:pt>
    <dgm:pt modelId="{184AD077-F3AE-4BB9-959D-23ADB48B52AA}" type="parTrans" cxnId="{3F670949-6898-438B-B8F7-00DD2C8EA46D}">
      <dgm:prSet/>
      <dgm:spPr/>
      <dgm:t>
        <a:bodyPr/>
        <a:lstStyle/>
        <a:p>
          <a:endParaRPr lang="en-GB"/>
        </a:p>
      </dgm:t>
    </dgm:pt>
    <dgm:pt modelId="{F23EA9E4-EF5C-4ADB-A73F-A27CCACC408B}" type="sibTrans" cxnId="{3F670949-6898-438B-B8F7-00DD2C8EA46D}">
      <dgm:prSet/>
      <dgm:spPr/>
      <dgm:t>
        <a:bodyPr/>
        <a:lstStyle/>
        <a:p>
          <a:endParaRPr lang="en-GB"/>
        </a:p>
      </dgm:t>
    </dgm:pt>
    <dgm:pt modelId="{D6B2EB9D-27FD-4CF9-93DC-DDC0DD21F9A3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Bussiness To Government</a:t>
          </a:r>
          <a:endParaRPr lang="en-GB" dirty="0">
            <a:solidFill>
              <a:schemeClr val="tx1"/>
            </a:solidFill>
          </a:endParaRPr>
        </a:p>
      </dgm:t>
    </dgm:pt>
    <dgm:pt modelId="{0AB6747F-4E3F-4D1D-8D3B-3C76898A294F}" type="parTrans" cxnId="{70D40423-58F3-44CF-99E1-1C8C4327B6F7}">
      <dgm:prSet/>
      <dgm:spPr/>
      <dgm:t>
        <a:bodyPr/>
        <a:lstStyle/>
        <a:p>
          <a:endParaRPr lang="en-GB"/>
        </a:p>
      </dgm:t>
    </dgm:pt>
    <dgm:pt modelId="{6709F968-AEB0-4327-B592-629D233D36F5}" type="sibTrans" cxnId="{70D40423-58F3-44CF-99E1-1C8C4327B6F7}">
      <dgm:prSet/>
      <dgm:spPr/>
      <dgm:t>
        <a:bodyPr/>
        <a:lstStyle/>
        <a:p>
          <a:endParaRPr lang="en-GB"/>
        </a:p>
      </dgm:t>
    </dgm:pt>
    <dgm:pt modelId="{AB0FD2C8-DC45-4518-8B07-08A038F3C2AC}">
      <dgm:prSet phldrT="[Text]"/>
      <dgm:spPr/>
      <dgm:t>
        <a:bodyPr/>
        <a:lstStyle/>
        <a:p>
          <a:r>
            <a:rPr lang="id-ID" dirty="0" smtClean="0"/>
            <a:t>India; Oman; Yaman</a:t>
          </a:r>
          <a:endParaRPr lang="en-GB" dirty="0"/>
        </a:p>
      </dgm:t>
    </dgm:pt>
    <dgm:pt modelId="{466429D2-6EC4-4862-876A-18F763DFCB55}" type="parTrans" cxnId="{FA2929C5-01E2-4583-BCBD-C5B67802306E}">
      <dgm:prSet/>
      <dgm:spPr/>
      <dgm:t>
        <a:bodyPr/>
        <a:lstStyle/>
        <a:p>
          <a:endParaRPr lang="en-GB"/>
        </a:p>
      </dgm:t>
    </dgm:pt>
    <dgm:pt modelId="{79DF3617-B47D-4CF6-94E2-2086DEC70CD8}" type="sibTrans" cxnId="{FA2929C5-01E2-4583-BCBD-C5B67802306E}">
      <dgm:prSet/>
      <dgm:spPr/>
      <dgm:t>
        <a:bodyPr/>
        <a:lstStyle/>
        <a:p>
          <a:endParaRPr lang="en-GB"/>
        </a:p>
      </dgm:t>
    </dgm:pt>
    <dgm:pt modelId="{2178B1DC-02ED-4049-ADB9-CA7681FE2B81}">
      <dgm:prSet phldrT="[Text]"/>
      <dgm:spPr/>
      <dgm:t>
        <a:bodyPr/>
        <a:lstStyle/>
        <a:p>
          <a:r>
            <a:rPr lang="id-ID" dirty="0" smtClean="0"/>
            <a:t>Yordania; Brazil; Papua Nugini</a:t>
          </a:r>
          <a:endParaRPr lang="en-GB" dirty="0"/>
        </a:p>
      </dgm:t>
    </dgm:pt>
    <dgm:pt modelId="{6E8494DE-5D13-4ADB-BEE3-DC1244A523CC}" type="parTrans" cxnId="{B0F418A0-D889-48BA-9D1A-5D412C3E7EFC}">
      <dgm:prSet/>
      <dgm:spPr/>
      <dgm:t>
        <a:bodyPr/>
        <a:lstStyle/>
        <a:p>
          <a:endParaRPr lang="en-GB"/>
        </a:p>
      </dgm:t>
    </dgm:pt>
    <dgm:pt modelId="{4213331C-03F2-47A3-B311-41EAE76A4C53}" type="sibTrans" cxnId="{B0F418A0-D889-48BA-9D1A-5D412C3E7EFC}">
      <dgm:prSet/>
      <dgm:spPr/>
      <dgm:t>
        <a:bodyPr/>
        <a:lstStyle/>
        <a:p>
          <a:endParaRPr lang="en-GB"/>
        </a:p>
      </dgm:t>
    </dgm:pt>
    <dgm:pt modelId="{16467FD0-B8F9-4F3B-9497-72B6ADCE9C79}" type="pres">
      <dgm:prSet presAssocID="{9155E865-35C3-4304-BD04-0D17BA279E5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0A06F87-AD9B-4C08-9C3E-646843C2D2B7}" type="pres">
      <dgm:prSet presAssocID="{DDFD08F2-159B-4A62-AFCE-D0269346D8EE}" presName="linNode" presStyleCnt="0"/>
      <dgm:spPr/>
    </dgm:pt>
    <dgm:pt modelId="{74BCEF77-FE9D-455B-A34B-3EC3A56154AE}" type="pres">
      <dgm:prSet presAssocID="{DDFD08F2-159B-4A62-AFCE-D0269346D8EE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F22D272-6F31-484E-B1AC-BD0C8A31CF4B}" type="pres">
      <dgm:prSet presAssocID="{DDFD08F2-159B-4A62-AFCE-D0269346D8EE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133ED36-8175-4E6E-949E-AE132FA89FF4}" type="pres">
      <dgm:prSet presAssocID="{7BF42573-A647-4BF1-A5B7-F931E2C09DA2}" presName="sp" presStyleCnt="0"/>
      <dgm:spPr/>
    </dgm:pt>
    <dgm:pt modelId="{A21558F0-E17F-44CA-AE5A-7D8E2047210C}" type="pres">
      <dgm:prSet presAssocID="{D6B2EB9D-27FD-4CF9-93DC-DDC0DD21F9A3}" presName="linNode" presStyleCnt="0"/>
      <dgm:spPr/>
    </dgm:pt>
    <dgm:pt modelId="{7AE8C595-28F9-412C-B280-888B9C846834}" type="pres">
      <dgm:prSet presAssocID="{D6B2EB9D-27FD-4CF9-93DC-DDC0DD21F9A3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7245013-22B3-4E70-8CF4-4C3ED29116F1}" type="pres">
      <dgm:prSet presAssocID="{D6B2EB9D-27FD-4CF9-93DC-DDC0DD21F9A3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3D517CF-C5BC-4658-9088-5588F79E6552}" type="presOf" srcId="{61AB5692-9981-48F7-B6E0-A5DD372070D5}" destId="{7F22D272-6F31-484E-B1AC-BD0C8A31CF4B}" srcOrd="0" destOrd="0" presId="urn:microsoft.com/office/officeart/2005/8/layout/vList5"/>
    <dgm:cxn modelId="{3F670949-6898-438B-B8F7-00DD2C8EA46D}" srcId="{DDFD08F2-159B-4A62-AFCE-D0269346D8EE}" destId="{1E2B4C86-3E5B-42AF-A81C-29F5EAEDB87B}" srcOrd="1" destOrd="0" parTransId="{184AD077-F3AE-4BB9-959D-23ADB48B52AA}" sibTransId="{F23EA9E4-EF5C-4ADB-A73F-A27CCACC408B}"/>
    <dgm:cxn modelId="{F24DF190-10F0-4727-A2D6-01B0B54C849D}" type="presOf" srcId="{1E2B4C86-3E5B-42AF-A81C-29F5EAEDB87B}" destId="{7F22D272-6F31-484E-B1AC-BD0C8A31CF4B}" srcOrd="0" destOrd="1" presId="urn:microsoft.com/office/officeart/2005/8/layout/vList5"/>
    <dgm:cxn modelId="{12909ECB-28CC-4603-8F07-B7B760F565EE}" type="presOf" srcId="{2178B1DC-02ED-4049-ADB9-CA7681FE2B81}" destId="{77245013-22B3-4E70-8CF4-4C3ED29116F1}" srcOrd="0" destOrd="1" presId="urn:microsoft.com/office/officeart/2005/8/layout/vList5"/>
    <dgm:cxn modelId="{7591CF10-126A-446A-AEEC-C04661E3352C}" type="presOf" srcId="{AB0FD2C8-DC45-4518-8B07-08A038F3C2AC}" destId="{77245013-22B3-4E70-8CF4-4C3ED29116F1}" srcOrd="0" destOrd="0" presId="urn:microsoft.com/office/officeart/2005/8/layout/vList5"/>
    <dgm:cxn modelId="{70D40423-58F3-44CF-99E1-1C8C4327B6F7}" srcId="{9155E865-35C3-4304-BD04-0D17BA279E56}" destId="{D6B2EB9D-27FD-4CF9-93DC-DDC0DD21F9A3}" srcOrd="1" destOrd="0" parTransId="{0AB6747F-4E3F-4D1D-8D3B-3C76898A294F}" sibTransId="{6709F968-AEB0-4327-B592-629D233D36F5}"/>
    <dgm:cxn modelId="{B4A8C00E-858D-47F7-9108-970059399F50}" srcId="{9155E865-35C3-4304-BD04-0D17BA279E56}" destId="{DDFD08F2-159B-4A62-AFCE-D0269346D8EE}" srcOrd="0" destOrd="0" parTransId="{C1C885DD-54C4-4328-ABC6-FC3C37D44E71}" sibTransId="{7BF42573-A647-4BF1-A5B7-F931E2C09DA2}"/>
    <dgm:cxn modelId="{B0F418A0-D889-48BA-9D1A-5D412C3E7EFC}" srcId="{D6B2EB9D-27FD-4CF9-93DC-DDC0DD21F9A3}" destId="{2178B1DC-02ED-4049-ADB9-CA7681FE2B81}" srcOrd="1" destOrd="0" parTransId="{6E8494DE-5D13-4ADB-BEE3-DC1244A523CC}" sibTransId="{4213331C-03F2-47A3-B311-41EAE76A4C53}"/>
    <dgm:cxn modelId="{E368B295-C783-4D91-B054-BA5ABBAC2726}" type="presOf" srcId="{D6B2EB9D-27FD-4CF9-93DC-DDC0DD21F9A3}" destId="{7AE8C595-28F9-412C-B280-888B9C846834}" srcOrd="0" destOrd="0" presId="urn:microsoft.com/office/officeart/2005/8/layout/vList5"/>
    <dgm:cxn modelId="{65F2E777-4A1A-4EE3-A6CD-92AE942B39CB}" type="presOf" srcId="{9155E865-35C3-4304-BD04-0D17BA279E56}" destId="{16467FD0-B8F9-4F3B-9497-72B6ADCE9C79}" srcOrd="0" destOrd="0" presId="urn:microsoft.com/office/officeart/2005/8/layout/vList5"/>
    <dgm:cxn modelId="{EBE6761B-3E04-4832-B0CB-74AD49BD5E97}" type="presOf" srcId="{DDFD08F2-159B-4A62-AFCE-D0269346D8EE}" destId="{74BCEF77-FE9D-455B-A34B-3EC3A56154AE}" srcOrd="0" destOrd="0" presId="urn:microsoft.com/office/officeart/2005/8/layout/vList5"/>
    <dgm:cxn modelId="{19AF0FD6-601B-403F-AEFA-82292140D359}" srcId="{DDFD08F2-159B-4A62-AFCE-D0269346D8EE}" destId="{61AB5692-9981-48F7-B6E0-A5DD372070D5}" srcOrd="0" destOrd="0" parTransId="{9D21EDEA-D55D-414F-BEB4-37E9405DF768}" sibTransId="{5CF3778A-A260-4FDF-9D72-2B55995AB2D4}"/>
    <dgm:cxn modelId="{FA2929C5-01E2-4583-BCBD-C5B67802306E}" srcId="{D6B2EB9D-27FD-4CF9-93DC-DDC0DD21F9A3}" destId="{AB0FD2C8-DC45-4518-8B07-08A038F3C2AC}" srcOrd="0" destOrd="0" parTransId="{466429D2-6EC4-4862-876A-18F763DFCB55}" sibTransId="{79DF3617-B47D-4CF6-94E2-2086DEC70CD8}"/>
    <dgm:cxn modelId="{1E77739E-2273-410F-BA33-AF333A96E88C}" type="presParOf" srcId="{16467FD0-B8F9-4F3B-9497-72B6ADCE9C79}" destId="{C0A06F87-AD9B-4C08-9C3E-646843C2D2B7}" srcOrd="0" destOrd="0" presId="urn:microsoft.com/office/officeart/2005/8/layout/vList5"/>
    <dgm:cxn modelId="{96AF1A84-C672-47F8-A410-59A07BF835D8}" type="presParOf" srcId="{C0A06F87-AD9B-4C08-9C3E-646843C2D2B7}" destId="{74BCEF77-FE9D-455B-A34B-3EC3A56154AE}" srcOrd="0" destOrd="0" presId="urn:microsoft.com/office/officeart/2005/8/layout/vList5"/>
    <dgm:cxn modelId="{B15ABE34-1C07-4B7B-A169-AB10253C4602}" type="presParOf" srcId="{C0A06F87-AD9B-4C08-9C3E-646843C2D2B7}" destId="{7F22D272-6F31-484E-B1AC-BD0C8A31CF4B}" srcOrd="1" destOrd="0" presId="urn:microsoft.com/office/officeart/2005/8/layout/vList5"/>
    <dgm:cxn modelId="{7E2D7209-2B6F-4261-9B38-C53677B8885E}" type="presParOf" srcId="{16467FD0-B8F9-4F3B-9497-72B6ADCE9C79}" destId="{C133ED36-8175-4E6E-949E-AE132FA89FF4}" srcOrd="1" destOrd="0" presId="urn:microsoft.com/office/officeart/2005/8/layout/vList5"/>
    <dgm:cxn modelId="{EED56CCD-38D0-46ED-AC89-F2AF23509A40}" type="presParOf" srcId="{16467FD0-B8F9-4F3B-9497-72B6ADCE9C79}" destId="{A21558F0-E17F-44CA-AE5A-7D8E2047210C}" srcOrd="2" destOrd="0" presId="urn:microsoft.com/office/officeart/2005/8/layout/vList5"/>
    <dgm:cxn modelId="{B2B9B7E9-D47F-47D2-9238-39AF63B543CF}" type="presParOf" srcId="{A21558F0-E17F-44CA-AE5A-7D8E2047210C}" destId="{7AE8C595-28F9-412C-B280-888B9C846834}" srcOrd="0" destOrd="0" presId="urn:microsoft.com/office/officeart/2005/8/layout/vList5"/>
    <dgm:cxn modelId="{AC6A69E7-08EB-4764-8A53-B8724ECDE166}" type="presParOf" srcId="{A21558F0-E17F-44CA-AE5A-7D8E2047210C}" destId="{77245013-22B3-4E70-8CF4-4C3ED29116F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41C8593-D41A-431D-90ED-A39D1DD2DA3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2B8D366-8B5F-475D-8C5E-5F7E24602A26}">
      <dgm:prSet phldrT="[Text]" custT="1"/>
      <dgm:spPr>
        <a:solidFill>
          <a:schemeClr val="bg1">
            <a:alpha val="0"/>
          </a:schemeClr>
        </a:solidFill>
      </dgm:spPr>
      <dgm:t>
        <a:bodyPr/>
        <a:lstStyle/>
        <a:p>
          <a:pPr algn="l"/>
          <a:r>
            <a:rPr lang="id-ID" sz="1700" dirty="0" smtClean="0">
              <a:solidFill>
                <a:schemeClr val="tx1"/>
              </a:solidFill>
            </a:rPr>
            <a:t>Mengeluarkan / Mencabut ijin kepada BUMN KHUSUS</a:t>
          </a:r>
          <a:endParaRPr lang="en-GB" sz="1700" dirty="0">
            <a:solidFill>
              <a:schemeClr val="tx1"/>
            </a:solidFill>
          </a:endParaRPr>
        </a:p>
      </dgm:t>
    </dgm:pt>
    <dgm:pt modelId="{A27A7AFA-11A1-432A-AA42-7EB2B2D6E7E7}" type="parTrans" cxnId="{FEBE6AED-255F-4BF2-AD2F-C86C7A006922}">
      <dgm:prSet custT="1"/>
      <dgm:spPr/>
      <dgm:t>
        <a:bodyPr/>
        <a:lstStyle/>
        <a:p>
          <a:endParaRPr lang="en-GB" sz="1200"/>
        </a:p>
      </dgm:t>
    </dgm:pt>
    <dgm:pt modelId="{8C07F372-79A1-457A-97CF-D6F82D4BE9F6}" type="sibTrans" cxnId="{FEBE6AED-255F-4BF2-AD2F-C86C7A006922}">
      <dgm:prSet/>
      <dgm:spPr/>
      <dgm:t>
        <a:bodyPr/>
        <a:lstStyle/>
        <a:p>
          <a:endParaRPr lang="en-GB"/>
        </a:p>
      </dgm:t>
    </dgm:pt>
    <dgm:pt modelId="{13CD7FE5-987F-4B14-A35C-39156F023395}">
      <dgm:prSet phldrT="[Text]" custT="1"/>
      <dgm:spPr>
        <a:solidFill>
          <a:schemeClr val="bg1">
            <a:alpha val="0"/>
          </a:schemeClr>
        </a:solidFill>
      </dgm:spPr>
      <dgm:t>
        <a:bodyPr/>
        <a:lstStyle/>
        <a:p>
          <a:pPr algn="l"/>
          <a:r>
            <a:rPr lang="id-ID" sz="1700" dirty="0" smtClean="0">
              <a:solidFill>
                <a:schemeClr val="tx1"/>
              </a:solidFill>
            </a:rPr>
            <a:t>Menentukan luas tiap tiap Wilayah Kerja di setiap License</a:t>
          </a:r>
          <a:endParaRPr lang="en-GB" sz="1700" dirty="0">
            <a:solidFill>
              <a:schemeClr val="tx1"/>
            </a:solidFill>
          </a:endParaRPr>
        </a:p>
      </dgm:t>
    </dgm:pt>
    <dgm:pt modelId="{002A25A2-F6CF-42B3-BC09-35DB91364BD6}" type="parTrans" cxnId="{32D354A9-C57E-4B19-82D3-08EBFCE4CB0D}">
      <dgm:prSet custT="1"/>
      <dgm:spPr/>
      <dgm:t>
        <a:bodyPr/>
        <a:lstStyle/>
        <a:p>
          <a:endParaRPr lang="en-GB" sz="1200"/>
        </a:p>
      </dgm:t>
    </dgm:pt>
    <dgm:pt modelId="{FB5236C7-B3D1-48A9-B254-047B3461CACB}" type="sibTrans" cxnId="{32D354A9-C57E-4B19-82D3-08EBFCE4CB0D}">
      <dgm:prSet/>
      <dgm:spPr/>
      <dgm:t>
        <a:bodyPr/>
        <a:lstStyle/>
        <a:p>
          <a:endParaRPr lang="en-GB"/>
        </a:p>
      </dgm:t>
    </dgm:pt>
    <dgm:pt modelId="{42A5EBAC-272B-4BD9-B039-23FE9DE8DEF3}">
      <dgm:prSet phldrT="[Text]" custT="1"/>
      <dgm:spPr>
        <a:solidFill>
          <a:schemeClr val="bg1">
            <a:alpha val="0"/>
          </a:schemeClr>
        </a:solidFill>
      </dgm:spPr>
      <dgm:t>
        <a:bodyPr/>
        <a:lstStyle/>
        <a:p>
          <a:pPr algn="just"/>
          <a:r>
            <a:rPr lang="id-ID" sz="1700" dirty="0" smtClean="0">
              <a:solidFill>
                <a:schemeClr val="tx1"/>
              </a:solidFill>
            </a:rPr>
            <a:t>Memberikan persetujuan akhir kepada BUMN KHUS dalam menentukan Kontraktor</a:t>
          </a:r>
          <a:endParaRPr lang="en-GB" sz="1700" dirty="0">
            <a:solidFill>
              <a:schemeClr val="tx1"/>
            </a:solidFill>
          </a:endParaRPr>
        </a:p>
      </dgm:t>
    </dgm:pt>
    <dgm:pt modelId="{7F64F16A-3128-49B0-8A83-2AA48D3CEDE6}" type="parTrans" cxnId="{E7824FD3-7CF8-459D-9A52-4EA771F2E11E}">
      <dgm:prSet custT="1"/>
      <dgm:spPr/>
      <dgm:t>
        <a:bodyPr/>
        <a:lstStyle/>
        <a:p>
          <a:endParaRPr lang="en-GB" sz="1200"/>
        </a:p>
      </dgm:t>
    </dgm:pt>
    <dgm:pt modelId="{AFEA96C6-852F-45CB-B152-ED49C8B25E19}" type="sibTrans" cxnId="{E7824FD3-7CF8-459D-9A52-4EA771F2E11E}">
      <dgm:prSet/>
      <dgm:spPr/>
      <dgm:t>
        <a:bodyPr/>
        <a:lstStyle/>
        <a:p>
          <a:endParaRPr lang="en-GB"/>
        </a:p>
      </dgm:t>
    </dgm:pt>
    <dgm:pt modelId="{C7A1CBAB-FE3D-48FD-8440-26A72DA06419}">
      <dgm:prSet phldrT="[Text]" phldr="1" custT="1"/>
      <dgm:spPr>
        <a:solidFill>
          <a:schemeClr val="bg1">
            <a:alpha val="0"/>
          </a:schemeClr>
        </a:solidFill>
      </dgm:spPr>
      <dgm:t>
        <a:bodyPr/>
        <a:lstStyle/>
        <a:p>
          <a:endParaRPr lang="en-GB" sz="1200" dirty="0"/>
        </a:p>
      </dgm:t>
    </dgm:pt>
    <dgm:pt modelId="{E8E6BB88-E788-41A9-97AF-50000DF4C309}" type="sibTrans" cxnId="{8E1987F6-CA8A-4804-A0FF-80B8E2BE17C9}">
      <dgm:prSet/>
      <dgm:spPr/>
      <dgm:t>
        <a:bodyPr/>
        <a:lstStyle/>
        <a:p>
          <a:endParaRPr lang="en-GB"/>
        </a:p>
      </dgm:t>
    </dgm:pt>
    <dgm:pt modelId="{E7460E9C-4822-49A8-88E6-7608F670B555}" type="parTrans" cxnId="{8E1987F6-CA8A-4804-A0FF-80B8E2BE17C9}">
      <dgm:prSet/>
      <dgm:spPr/>
      <dgm:t>
        <a:bodyPr/>
        <a:lstStyle/>
        <a:p>
          <a:endParaRPr lang="en-GB"/>
        </a:p>
      </dgm:t>
    </dgm:pt>
    <dgm:pt modelId="{FC97ADBF-528C-4AE2-B6E8-66FF5D4856D9}" type="pres">
      <dgm:prSet presAssocID="{241C8593-D41A-431D-90ED-A39D1DD2DA3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41CBAF1-EA13-4265-83CC-2DA021A76746}" type="pres">
      <dgm:prSet presAssocID="{C7A1CBAB-FE3D-48FD-8440-26A72DA06419}" presName="root1" presStyleCnt="0"/>
      <dgm:spPr/>
    </dgm:pt>
    <dgm:pt modelId="{0751DF11-2D00-4E02-B2B2-6B805FE5DE11}" type="pres">
      <dgm:prSet presAssocID="{C7A1CBAB-FE3D-48FD-8440-26A72DA06419}" presName="LevelOneTextNode" presStyleLbl="node0" presStyleIdx="0" presStyleCnt="1" custScaleY="32895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BE82209F-F2D6-4E32-8F19-2D919E350E05}" type="pres">
      <dgm:prSet presAssocID="{C7A1CBAB-FE3D-48FD-8440-26A72DA06419}" presName="level2hierChild" presStyleCnt="0"/>
      <dgm:spPr/>
    </dgm:pt>
    <dgm:pt modelId="{5BF97371-86AF-443B-A123-0AF39184CEF0}" type="pres">
      <dgm:prSet presAssocID="{A27A7AFA-11A1-432A-AA42-7EB2B2D6E7E7}" presName="conn2-1" presStyleLbl="parChTrans1D2" presStyleIdx="0" presStyleCnt="3" custScaleY="264583"/>
      <dgm:spPr/>
      <dgm:t>
        <a:bodyPr/>
        <a:lstStyle/>
        <a:p>
          <a:endParaRPr lang="en-GB"/>
        </a:p>
      </dgm:t>
    </dgm:pt>
    <dgm:pt modelId="{F19A2CBF-C724-41BB-B74E-C825998CB060}" type="pres">
      <dgm:prSet presAssocID="{A27A7AFA-11A1-432A-AA42-7EB2B2D6E7E7}" presName="connTx" presStyleLbl="parChTrans1D2" presStyleIdx="0" presStyleCnt="3"/>
      <dgm:spPr/>
      <dgm:t>
        <a:bodyPr/>
        <a:lstStyle/>
        <a:p>
          <a:endParaRPr lang="en-GB"/>
        </a:p>
      </dgm:t>
    </dgm:pt>
    <dgm:pt modelId="{B26B3ECF-582E-4C40-9538-2AD7E4DCB1CB}" type="pres">
      <dgm:prSet presAssocID="{42B8D366-8B5F-475D-8C5E-5F7E24602A26}" presName="root2" presStyleCnt="0"/>
      <dgm:spPr/>
    </dgm:pt>
    <dgm:pt modelId="{A789C085-F7AE-4FD9-A312-E3F8FD897D85}" type="pres">
      <dgm:prSet presAssocID="{42B8D366-8B5F-475D-8C5E-5F7E24602A26}" presName="LevelTwoTextNode" presStyleLbl="node2" presStyleIdx="0" presStyleCnt="3" custScaleY="32895" custLinFactNeighborX="3040" custLinFactNeighborY="-9804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121EA1C-2327-4D94-B460-F3EF1FF9077B}" type="pres">
      <dgm:prSet presAssocID="{42B8D366-8B5F-475D-8C5E-5F7E24602A26}" presName="level3hierChild" presStyleCnt="0"/>
      <dgm:spPr/>
    </dgm:pt>
    <dgm:pt modelId="{9F154462-9E16-435A-97F1-58985EC229A7}" type="pres">
      <dgm:prSet presAssocID="{002A25A2-F6CF-42B3-BC09-35DB91364BD6}" presName="conn2-1" presStyleLbl="parChTrans1D2" presStyleIdx="1" presStyleCnt="3" custScaleY="88194"/>
      <dgm:spPr/>
      <dgm:t>
        <a:bodyPr/>
        <a:lstStyle/>
        <a:p>
          <a:endParaRPr lang="en-GB"/>
        </a:p>
      </dgm:t>
    </dgm:pt>
    <dgm:pt modelId="{E2F8081F-0DF1-47BD-9AE1-20F6B1E4184D}" type="pres">
      <dgm:prSet presAssocID="{002A25A2-F6CF-42B3-BC09-35DB91364BD6}" presName="connTx" presStyleLbl="parChTrans1D2" presStyleIdx="1" presStyleCnt="3"/>
      <dgm:spPr/>
      <dgm:t>
        <a:bodyPr/>
        <a:lstStyle/>
        <a:p>
          <a:endParaRPr lang="en-GB"/>
        </a:p>
      </dgm:t>
    </dgm:pt>
    <dgm:pt modelId="{EEF23982-9F20-4C34-BF4A-8AA434ED7CA7}" type="pres">
      <dgm:prSet presAssocID="{13CD7FE5-987F-4B14-A35C-39156F023395}" presName="root2" presStyleCnt="0"/>
      <dgm:spPr/>
    </dgm:pt>
    <dgm:pt modelId="{CE3B9436-394B-4A05-B05F-B3C3B0CAA103}" type="pres">
      <dgm:prSet presAssocID="{13CD7FE5-987F-4B14-A35C-39156F023395}" presName="LevelTwoTextNode" presStyleLbl="node2" presStyleIdx="1" presStyleCnt="3" custScaleY="32895" custLinFactNeighborX="4811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429533EC-D88C-4EB9-B61A-DA9B8299D42D}" type="pres">
      <dgm:prSet presAssocID="{13CD7FE5-987F-4B14-A35C-39156F023395}" presName="level3hierChild" presStyleCnt="0"/>
      <dgm:spPr/>
    </dgm:pt>
    <dgm:pt modelId="{C7151177-FFF3-4EE6-8F30-189F986921BF}" type="pres">
      <dgm:prSet presAssocID="{7F64F16A-3128-49B0-8A83-2AA48D3CEDE6}" presName="conn2-1" presStyleLbl="parChTrans1D2" presStyleIdx="2" presStyleCnt="3" custScaleY="88194"/>
      <dgm:spPr/>
      <dgm:t>
        <a:bodyPr/>
        <a:lstStyle/>
        <a:p>
          <a:endParaRPr lang="en-GB"/>
        </a:p>
      </dgm:t>
    </dgm:pt>
    <dgm:pt modelId="{8613D8DA-7A79-456B-8980-71C2CE587692}" type="pres">
      <dgm:prSet presAssocID="{7F64F16A-3128-49B0-8A83-2AA48D3CEDE6}" presName="connTx" presStyleLbl="parChTrans1D2" presStyleIdx="2" presStyleCnt="3"/>
      <dgm:spPr/>
      <dgm:t>
        <a:bodyPr/>
        <a:lstStyle/>
        <a:p>
          <a:endParaRPr lang="en-GB"/>
        </a:p>
      </dgm:t>
    </dgm:pt>
    <dgm:pt modelId="{3A4F426E-672D-43E4-BFB8-91AB1906BEE2}" type="pres">
      <dgm:prSet presAssocID="{42A5EBAC-272B-4BD9-B039-23FE9DE8DEF3}" presName="root2" presStyleCnt="0"/>
      <dgm:spPr/>
    </dgm:pt>
    <dgm:pt modelId="{324204FB-9755-4ECA-A3A5-C06172D500EF}" type="pres">
      <dgm:prSet presAssocID="{42A5EBAC-272B-4BD9-B039-23FE9DE8DEF3}" presName="LevelTwoTextNode" presStyleLbl="node2" presStyleIdx="2" presStyleCnt="3" custScaleY="32895" custLinFactNeighborX="3040" custLinFactNeighborY="1545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4EE216E4-0991-4083-9741-E918E5FB3428}" type="pres">
      <dgm:prSet presAssocID="{42A5EBAC-272B-4BD9-B039-23FE9DE8DEF3}" presName="level3hierChild" presStyleCnt="0"/>
      <dgm:spPr/>
    </dgm:pt>
  </dgm:ptLst>
  <dgm:cxnLst>
    <dgm:cxn modelId="{62C2FBDF-D49F-4EDE-BCA3-78309A3B9B77}" type="presOf" srcId="{C7A1CBAB-FE3D-48FD-8440-26A72DA06419}" destId="{0751DF11-2D00-4E02-B2B2-6B805FE5DE11}" srcOrd="0" destOrd="0" presId="urn:microsoft.com/office/officeart/2008/layout/HorizontalMultiLevelHierarchy"/>
    <dgm:cxn modelId="{FEBE6AED-255F-4BF2-AD2F-C86C7A006922}" srcId="{C7A1CBAB-FE3D-48FD-8440-26A72DA06419}" destId="{42B8D366-8B5F-475D-8C5E-5F7E24602A26}" srcOrd="0" destOrd="0" parTransId="{A27A7AFA-11A1-432A-AA42-7EB2B2D6E7E7}" sibTransId="{8C07F372-79A1-457A-97CF-D6F82D4BE9F6}"/>
    <dgm:cxn modelId="{CB2B8D20-8758-438C-8CCA-3DFF7AEF1320}" type="presOf" srcId="{A27A7AFA-11A1-432A-AA42-7EB2B2D6E7E7}" destId="{F19A2CBF-C724-41BB-B74E-C825998CB060}" srcOrd="1" destOrd="0" presId="urn:microsoft.com/office/officeart/2008/layout/HorizontalMultiLevelHierarchy"/>
    <dgm:cxn modelId="{3136132F-EE2C-4528-B61C-B409BFFDBF83}" type="presOf" srcId="{42B8D366-8B5F-475D-8C5E-5F7E24602A26}" destId="{A789C085-F7AE-4FD9-A312-E3F8FD897D85}" srcOrd="0" destOrd="0" presId="urn:microsoft.com/office/officeart/2008/layout/HorizontalMultiLevelHierarchy"/>
    <dgm:cxn modelId="{1BBDC8D0-92E2-4DF4-86B3-08EBF75207EB}" type="presOf" srcId="{7F64F16A-3128-49B0-8A83-2AA48D3CEDE6}" destId="{C7151177-FFF3-4EE6-8F30-189F986921BF}" srcOrd="0" destOrd="0" presId="urn:microsoft.com/office/officeart/2008/layout/HorizontalMultiLevelHierarchy"/>
    <dgm:cxn modelId="{EE1DEF12-9CA4-4DE5-A724-2E0EF39A04BD}" type="presOf" srcId="{002A25A2-F6CF-42B3-BC09-35DB91364BD6}" destId="{E2F8081F-0DF1-47BD-9AE1-20F6B1E4184D}" srcOrd="1" destOrd="0" presId="urn:microsoft.com/office/officeart/2008/layout/HorizontalMultiLevelHierarchy"/>
    <dgm:cxn modelId="{2217C29D-EB11-4990-8676-AC28BDD4A62D}" type="presOf" srcId="{7F64F16A-3128-49B0-8A83-2AA48D3CEDE6}" destId="{8613D8DA-7A79-456B-8980-71C2CE587692}" srcOrd="1" destOrd="0" presId="urn:microsoft.com/office/officeart/2008/layout/HorizontalMultiLevelHierarchy"/>
    <dgm:cxn modelId="{813503B4-8777-45F4-8D78-4795C3B932AB}" type="presOf" srcId="{42A5EBAC-272B-4BD9-B039-23FE9DE8DEF3}" destId="{324204FB-9755-4ECA-A3A5-C06172D500EF}" srcOrd="0" destOrd="0" presId="urn:microsoft.com/office/officeart/2008/layout/HorizontalMultiLevelHierarchy"/>
    <dgm:cxn modelId="{32D354A9-C57E-4B19-82D3-08EBFCE4CB0D}" srcId="{C7A1CBAB-FE3D-48FD-8440-26A72DA06419}" destId="{13CD7FE5-987F-4B14-A35C-39156F023395}" srcOrd="1" destOrd="0" parTransId="{002A25A2-F6CF-42B3-BC09-35DB91364BD6}" sibTransId="{FB5236C7-B3D1-48A9-B254-047B3461CACB}"/>
    <dgm:cxn modelId="{D035030B-74EA-41D4-86D4-7B1ADDB3DDDF}" type="presOf" srcId="{002A25A2-F6CF-42B3-BC09-35DB91364BD6}" destId="{9F154462-9E16-435A-97F1-58985EC229A7}" srcOrd="0" destOrd="0" presId="urn:microsoft.com/office/officeart/2008/layout/HorizontalMultiLevelHierarchy"/>
    <dgm:cxn modelId="{8E1987F6-CA8A-4804-A0FF-80B8E2BE17C9}" srcId="{241C8593-D41A-431D-90ED-A39D1DD2DA32}" destId="{C7A1CBAB-FE3D-48FD-8440-26A72DA06419}" srcOrd="0" destOrd="0" parTransId="{E7460E9C-4822-49A8-88E6-7608F670B555}" sibTransId="{E8E6BB88-E788-41A9-97AF-50000DF4C309}"/>
    <dgm:cxn modelId="{71769D14-6185-44F9-A0A2-03D72A16D840}" type="presOf" srcId="{241C8593-D41A-431D-90ED-A39D1DD2DA32}" destId="{FC97ADBF-528C-4AE2-B6E8-66FF5D4856D9}" srcOrd="0" destOrd="0" presId="urn:microsoft.com/office/officeart/2008/layout/HorizontalMultiLevelHierarchy"/>
    <dgm:cxn modelId="{3CC1D018-DE1C-4677-BFAC-228E99E95F71}" type="presOf" srcId="{13CD7FE5-987F-4B14-A35C-39156F023395}" destId="{CE3B9436-394B-4A05-B05F-B3C3B0CAA103}" srcOrd="0" destOrd="0" presId="urn:microsoft.com/office/officeart/2008/layout/HorizontalMultiLevelHierarchy"/>
    <dgm:cxn modelId="{E7824FD3-7CF8-459D-9A52-4EA771F2E11E}" srcId="{C7A1CBAB-FE3D-48FD-8440-26A72DA06419}" destId="{42A5EBAC-272B-4BD9-B039-23FE9DE8DEF3}" srcOrd="2" destOrd="0" parTransId="{7F64F16A-3128-49B0-8A83-2AA48D3CEDE6}" sibTransId="{AFEA96C6-852F-45CB-B152-ED49C8B25E19}"/>
    <dgm:cxn modelId="{2BCBAD52-ABB3-43BA-B6DC-9AB3C46220B9}" type="presOf" srcId="{A27A7AFA-11A1-432A-AA42-7EB2B2D6E7E7}" destId="{5BF97371-86AF-443B-A123-0AF39184CEF0}" srcOrd="0" destOrd="0" presId="urn:microsoft.com/office/officeart/2008/layout/HorizontalMultiLevelHierarchy"/>
    <dgm:cxn modelId="{68196B64-D88F-44A7-9B4B-7E9A18B6EBD1}" type="presParOf" srcId="{FC97ADBF-528C-4AE2-B6E8-66FF5D4856D9}" destId="{641CBAF1-EA13-4265-83CC-2DA021A76746}" srcOrd="0" destOrd="0" presId="urn:microsoft.com/office/officeart/2008/layout/HorizontalMultiLevelHierarchy"/>
    <dgm:cxn modelId="{DB5BDAB0-9CB7-4903-9944-9554C9E888AD}" type="presParOf" srcId="{641CBAF1-EA13-4265-83CC-2DA021A76746}" destId="{0751DF11-2D00-4E02-B2B2-6B805FE5DE11}" srcOrd="0" destOrd="0" presId="urn:microsoft.com/office/officeart/2008/layout/HorizontalMultiLevelHierarchy"/>
    <dgm:cxn modelId="{1AC5C87B-2B3A-49CC-B23F-AE7ED7F448C5}" type="presParOf" srcId="{641CBAF1-EA13-4265-83CC-2DA021A76746}" destId="{BE82209F-F2D6-4E32-8F19-2D919E350E05}" srcOrd="1" destOrd="0" presId="urn:microsoft.com/office/officeart/2008/layout/HorizontalMultiLevelHierarchy"/>
    <dgm:cxn modelId="{C66188BD-031C-4CA7-A3B9-978AD0982F19}" type="presParOf" srcId="{BE82209F-F2D6-4E32-8F19-2D919E350E05}" destId="{5BF97371-86AF-443B-A123-0AF39184CEF0}" srcOrd="0" destOrd="0" presId="urn:microsoft.com/office/officeart/2008/layout/HorizontalMultiLevelHierarchy"/>
    <dgm:cxn modelId="{06141249-C97F-44AF-A531-86D05B078CD0}" type="presParOf" srcId="{5BF97371-86AF-443B-A123-0AF39184CEF0}" destId="{F19A2CBF-C724-41BB-B74E-C825998CB060}" srcOrd="0" destOrd="0" presId="urn:microsoft.com/office/officeart/2008/layout/HorizontalMultiLevelHierarchy"/>
    <dgm:cxn modelId="{867FF43B-19BC-4F22-A81C-C671918B6E44}" type="presParOf" srcId="{BE82209F-F2D6-4E32-8F19-2D919E350E05}" destId="{B26B3ECF-582E-4C40-9538-2AD7E4DCB1CB}" srcOrd="1" destOrd="0" presId="urn:microsoft.com/office/officeart/2008/layout/HorizontalMultiLevelHierarchy"/>
    <dgm:cxn modelId="{8DEE7D38-3F5D-4BA2-8FF9-99FF57256A24}" type="presParOf" srcId="{B26B3ECF-582E-4C40-9538-2AD7E4DCB1CB}" destId="{A789C085-F7AE-4FD9-A312-E3F8FD897D85}" srcOrd="0" destOrd="0" presId="urn:microsoft.com/office/officeart/2008/layout/HorizontalMultiLevelHierarchy"/>
    <dgm:cxn modelId="{2A16EA31-4DAF-4D80-B6DD-F089BB7DB4AD}" type="presParOf" srcId="{B26B3ECF-582E-4C40-9538-2AD7E4DCB1CB}" destId="{E121EA1C-2327-4D94-B460-F3EF1FF9077B}" srcOrd="1" destOrd="0" presId="urn:microsoft.com/office/officeart/2008/layout/HorizontalMultiLevelHierarchy"/>
    <dgm:cxn modelId="{6611B957-BCEF-450C-A897-1318D268B5B6}" type="presParOf" srcId="{BE82209F-F2D6-4E32-8F19-2D919E350E05}" destId="{9F154462-9E16-435A-97F1-58985EC229A7}" srcOrd="2" destOrd="0" presId="urn:microsoft.com/office/officeart/2008/layout/HorizontalMultiLevelHierarchy"/>
    <dgm:cxn modelId="{1E3C1215-07B9-4D7A-800B-3725EFA72FE3}" type="presParOf" srcId="{9F154462-9E16-435A-97F1-58985EC229A7}" destId="{E2F8081F-0DF1-47BD-9AE1-20F6B1E4184D}" srcOrd="0" destOrd="0" presId="urn:microsoft.com/office/officeart/2008/layout/HorizontalMultiLevelHierarchy"/>
    <dgm:cxn modelId="{861681CE-359C-4295-BE78-4DEDBB79121B}" type="presParOf" srcId="{BE82209F-F2D6-4E32-8F19-2D919E350E05}" destId="{EEF23982-9F20-4C34-BF4A-8AA434ED7CA7}" srcOrd="3" destOrd="0" presId="urn:microsoft.com/office/officeart/2008/layout/HorizontalMultiLevelHierarchy"/>
    <dgm:cxn modelId="{57F8D5A8-D03A-43F1-9B24-967453E7497C}" type="presParOf" srcId="{EEF23982-9F20-4C34-BF4A-8AA434ED7CA7}" destId="{CE3B9436-394B-4A05-B05F-B3C3B0CAA103}" srcOrd="0" destOrd="0" presId="urn:microsoft.com/office/officeart/2008/layout/HorizontalMultiLevelHierarchy"/>
    <dgm:cxn modelId="{BD037EDC-1E75-4E7D-9A38-0BFCA713CA17}" type="presParOf" srcId="{EEF23982-9F20-4C34-BF4A-8AA434ED7CA7}" destId="{429533EC-D88C-4EB9-B61A-DA9B8299D42D}" srcOrd="1" destOrd="0" presId="urn:microsoft.com/office/officeart/2008/layout/HorizontalMultiLevelHierarchy"/>
    <dgm:cxn modelId="{6D836688-5EDB-4054-BC9F-B383EC440129}" type="presParOf" srcId="{BE82209F-F2D6-4E32-8F19-2D919E350E05}" destId="{C7151177-FFF3-4EE6-8F30-189F986921BF}" srcOrd="4" destOrd="0" presId="urn:microsoft.com/office/officeart/2008/layout/HorizontalMultiLevelHierarchy"/>
    <dgm:cxn modelId="{27DC8BFC-1B08-4CA0-876D-9D3B5EC37939}" type="presParOf" srcId="{C7151177-FFF3-4EE6-8F30-189F986921BF}" destId="{8613D8DA-7A79-456B-8980-71C2CE587692}" srcOrd="0" destOrd="0" presId="urn:microsoft.com/office/officeart/2008/layout/HorizontalMultiLevelHierarchy"/>
    <dgm:cxn modelId="{F2F20415-9032-443F-A8AF-0058F42A618B}" type="presParOf" srcId="{BE82209F-F2D6-4E32-8F19-2D919E350E05}" destId="{3A4F426E-672D-43E4-BFB8-91AB1906BEE2}" srcOrd="5" destOrd="0" presId="urn:microsoft.com/office/officeart/2008/layout/HorizontalMultiLevelHierarchy"/>
    <dgm:cxn modelId="{D481416C-A7B6-49D3-90A4-D007A0C1A938}" type="presParOf" srcId="{3A4F426E-672D-43E4-BFB8-91AB1906BEE2}" destId="{324204FB-9755-4ECA-A3A5-C06172D500EF}" srcOrd="0" destOrd="0" presId="urn:microsoft.com/office/officeart/2008/layout/HorizontalMultiLevelHierarchy"/>
    <dgm:cxn modelId="{4D24665A-112E-4C63-BECF-9A8417013699}" type="presParOf" srcId="{3A4F426E-672D-43E4-BFB8-91AB1906BEE2}" destId="{4EE216E4-0991-4083-9741-E918E5FB342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144CEB-65EC-4E2B-8AD0-33165F3A171B}">
      <dsp:nvSpPr>
        <dsp:cNvPr id="0" name=""/>
        <dsp:cNvSpPr/>
      </dsp:nvSpPr>
      <dsp:spPr>
        <a:xfrm>
          <a:off x="-1864311" y="-289371"/>
          <a:ext cx="2229744" cy="2229744"/>
        </a:xfrm>
        <a:prstGeom prst="blockArc">
          <a:avLst>
            <a:gd name="adj1" fmla="val 18900000"/>
            <a:gd name="adj2" fmla="val 2700000"/>
            <a:gd name="adj3" fmla="val 96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DD4FA-028A-412E-A86C-441E05023BDF}">
      <dsp:nvSpPr>
        <dsp:cNvPr id="0" name=""/>
        <dsp:cNvSpPr/>
      </dsp:nvSpPr>
      <dsp:spPr>
        <a:xfrm>
          <a:off x="234866" y="165100"/>
          <a:ext cx="3405657" cy="330200"/>
        </a:xfrm>
        <a:prstGeom prst="rect">
          <a:avLst/>
        </a:prstGeom>
        <a:gradFill rotWithShape="1">
          <a:gsLst>
            <a:gs pos="28000">
              <a:schemeClr val="accent2">
                <a:tint val="18000"/>
                <a:satMod val="120000"/>
                <a:lumMod val="88000"/>
              </a:schemeClr>
            </a:gs>
            <a:gs pos="100000">
              <a:schemeClr val="accent2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62096" tIns="43180" rIns="43180" bIns="4318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chemeClr val="tx1"/>
              </a:solidFill>
            </a:rPr>
            <a:t>Kebijakan</a:t>
          </a:r>
          <a:r>
            <a:rPr lang="id-ID" sz="1700" kern="1200" dirty="0" smtClean="0">
              <a:solidFill>
                <a:schemeClr val="tx1"/>
              </a:solidFill>
            </a:rPr>
            <a:t> (</a:t>
          </a:r>
          <a:r>
            <a:rPr lang="id-ID" sz="1700" i="1" kern="1200" dirty="0" smtClean="0">
              <a:solidFill>
                <a:schemeClr val="tx1"/>
              </a:solidFill>
            </a:rPr>
            <a:t>Policy)</a:t>
          </a:r>
          <a:endParaRPr lang="en-GB" sz="1700" kern="1200" dirty="0"/>
        </a:p>
      </dsp:txBody>
      <dsp:txXfrm>
        <a:off x="234866" y="165100"/>
        <a:ext cx="3405657" cy="330200"/>
      </dsp:txXfrm>
    </dsp:sp>
    <dsp:sp modelId="{4B112F78-FF3F-4786-BB8C-E2B01821ABC9}">
      <dsp:nvSpPr>
        <dsp:cNvPr id="0" name=""/>
        <dsp:cNvSpPr/>
      </dsp:nvSpPr>
      <dsp:spPr>
        <a:xfrm>
          <a:off x="28491" y="123825"/>
          <a:ext cx="412750" cy="412750"/>
        </a:xfrm>
        <a:prstGeom prst="ellipse">
          <a:avLst/>
        </a:prstGeom>
        <a:solidFill>
          <a:schemeClr val="accent1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D877BD-22E3-4645-A9DB-1E9F37E9CEFF}">
      <dsp:nvSpPr>
        <dsp:cNvPr id="0" name=""/>
        <dsp:cNvSpPr/>
      </dsp:nvSpPr>
      <dsp:spPr>
        <a:xfrm>
          <a:off x="354894" y="660400"/>
          <a:ext cx="3285629" cy="330200"/>
        </a:xfrm>
        <a:prstGeom prst="rect">
          <a:avLst/>
        </a:prstGeom>
        <a:gradFill rotWithShape="1">
          <a:gsLst>
            <a:gs pos="28000">
              <a:schemeClr val="accent2">
                <a:tint val="18000"/>
                <a:satMod val="120000"/>
                <a:lumMod val="88000"/>
              </a:schemeClr>
            </a:gs>
            <a:gs pos="100000">
              <a:schemeClr val="accent2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62096" tIns="43180" rIns="43180" bIns="4318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chemeClr val="tx1"/>
              </a:solidFill>
            </a:rPr>
            <a:t>Regulasi</a:t>
          </a:r>
          <a:r>
            <a:rPr lang="id-ID" sz="1700" kern="1200" dirty="0" smtClean="0">
              <a:solidFill>
                <a:schemeClr val="tx1"/>
              </a:solidFill>
            </a:rPr>
            <a:t> (</a:t>
          </a:r>
          <a:r>
            <a:rPr lang="id-ID" sz="1700" i="1" kern="1200" dirty="0" smtClean="0">
              <a:solidFill>
                <a:schemeClr val="tx1"/>
              </a:solidFill>
            </a:rPr>
            <a:t>Regulatory)</a:t>
          </a:r>
          <a:endParaRPr lang="en-GB" sz="1700" kern="1200" dirty="0"/>
        </a:p>
      </dsp:txBody>
      <dsp:txXfrm>
        <a:off x="354894" y="660400"/>
        <a:ext cx="3285629" cy="330200"/>
      </dsp:txXfrm>
    </dsp:sp>
    <dsp:sp modelId="{51BE0346-260B-4C58-9185-8C67709030A9}">
      <dsp:nvSpPr>
        <dsp:cNvPr id="0" name=""/>
        <dsp:cNvSpPr/>
      </dsp:nvSpPr>
      <dsp:spPr>
        <a:xfrm>
          <a:off x="148519" y="619125"/>
          <a:ext cx="412750" cy="412750"/>
        </a:xfrm>
        <a:prstGeom prst="ellipse">
          <a:avLst/>
        </a:prstGeom>
        <a:solidFill>
          <a:schemeClr val="accent2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12E65D-D09F-4357-970B-4427B128C06A}">
      <dsp:nvSpPr>
        <dsp:cNvPr id="0" name=""/>
        <dsp:cNvSpPr/>
      </dsp:nvSpPr>
      <dsp:spPr>
        <a:xfrm>
          <a:off x="234866" y="1155700"/>
          <a:ext cx="3405657" cy="330200"/>
        </a:xfrm>
        <a:prstGeom prst="rect">
          <a:avLst/>
        </a:prstGeom>
        <a:gradFill rotWithShape="1">
          <a:gsLst>
            <a:gs pos="28000">
              <a:schemeClr val="accent2">
                <a:tint val="18000"/>
                <a:satMod val="120000"/>
                <a:lumMod val="88000"/>
              </a:schemeClr>
            </a:gs>
            <a:gs pos="100000">
              <a:schemeClr val="accent2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62096" tIns="43180" rIns="43180" bIns="4318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b="1" kern="1200" dirty="0" smtClean="0">
              <a:solidFill>
                <a:schemeClr val="tx1"/>
              </a:solidFill>
            </a:rPr>
            <a:t>Komersial</a:t>
          </a:r>
          <a:r>
            <a:rPr lang="id-ID" sz="1700" kern="1200" dirty="0" smtClean="0">
              <a:solidFill>
                <a:schemeClr val="tx1"/>
              </a:solidFill>
            </a:rPr>
            <a:t> (</a:t>
          </a:r>
          <a:r>
            <a:rPr lang="id-ID" sz="1700" i="1" kern="1200" dirty="0" smtClean="0">
              <a:solidFill>
                <a:schemeClr val="tx1"/>
              </a:solidFill>
            </a:rPr>
            <a:t>Commercial)</a:t>
          </a:r>
          <a:endParaRPr lang="en-GB" sz="1700" kern="1200" dirty="0"/>
        </a:p>
      </dsp:txBody>
      <dsp:txXfrm>
        <a:off x="234866" y="1155700"/>
        <a:ext cx="3405657" cy="330200"/>
      </dsp:txXfrm>
    </dsp:sp>
    <dsp:sp modelId="{1158CFD7-0B65-4224-89E3-624697DE18C6}">
      <dsp:nvSpPr>
        <dsp:cNvPr id="0" name=""/>
        <dsp:cNvSpPr/>
      </dsp:nvSpPr>
      <dsp:spPr>
        <a:xfrm>
          <a:off x="28491" y="1114425"/>
          <a:ext cx="412750" cy="412750"/>
        </a:xfrm>
        <a:prstGeom prst="ellipse">
          <a:avLst/>
        </a:prstGeom>
        <a:solidFill>
          <a:schemeClr val="accent2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2D272-6F31-484E-B1AC-BD0C8A31CF4B}">
      <dsp:nvSpPr>
        <dsp:cNvPr id="0" name=""/>
        <dsp:cNvSpPr/>
      </dsp:nvSpPr>
      <dsp:spPr>
        <a:xfrm rot="5400000">
          <a:off x="3200221" y="-1274203"/>
          <a:ext cx="594717" cy="3291840"/>
        </a:xfrm>
        <a:prstGeom prst="round2SameRect">
          <a:avLst/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600" kern="1200" dirty="0" smtClean="0"/>
            <a:t>Malaysia</a:t>
          </a:r>
          <a:endParaRPr lang="en-GB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600" kern="1200" dirty="0" smtClean="0"/>
            <a:t>Venezuela</a:t>
          </a:r>
          <a:endParaRPr lang="en-GB" sz="1600" kern="1200" dirty="0"/>
        </a:p>
      </dsp:txBody>
      <dsp:txXfrm rot="-5400000">
        <a:off x="1851660" y="103390"/>
        <a:ext cx="3262808" cy="536653"/>
      </dsp:txXfrm>
    </dsp:sp>
    <dsp:sp modelId="{74BCEF77-FE9D-455B-A34B-3EC3A56154AE}">
      <dsp:nvSpPr>
        <dsp:cNvPr id="0" name=""/>
        <dsp:cNvSpPr/>
      </dsp:nvSpPr>
      <dsp:spPr>
        <a:xfrm>
          <a:off x="0" y="18"/>
          <a:ext cx="1851660" cy="743396"/>
        </a:xfrm>
        <a:prstGeom prst="roundRect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solidFill>
                <a:schemeClr val="tx1"/>
              </a:solidFill>
            </a:rPr>
            <a:t>Business To Business</a:t>
          </a:r>
          <a:endParaRPr lang="en-GB" sz="2100" kern="1200" dirty="0">
            <a:solidFill>
              <a:schemeClr val="tx1"/>
            </a:solidFill>
          </a:endParaRPr>
        </a:p>
      </dsp:txBody>
      <dsp:txXfrm>
        <a:off x="36290" y="36308"/>
        <a:ext cx="1779080" cy="670816"/>
      </dsp:txXfrm>
    </dsp:sp>
    <dsp:sp modelId="{77245013-22B3-4E70-8CF4-4C3ED29116F1}">
      <dsp:nvSpPr>
        <dsp:cNvPr id="0" name=""/>
        <dsp:cNvSpPr/>
      </dsp:nvSpPr>
      <dsp:spPr>
        <a:xfrm rot="5400000">
          <a:off x="3200221" y="-493636"/>
          <a:ext cx="594717" cy="32918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600" kern="1200" dirty="0" smtClean="0"/>
            <a:t>India; Oman; Yaman</a:t>
          </a:r>
          <a:endParaRPr lang="en-GB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600" kern="1200" dirty="0" smtClean="0"/>
            <a:t>Yordania; Brazil; Papua Nugini</a:t>
          </a:r>
          <a:endParaRPr lang="en-GB" sz="1600" kern="1200" dirty="0"/>
        </a:p>
      </dsp:txBody>
      <dsp:txXfrm rot="-5400000">
        <a:off x="1851660" y="883957"/>
        <a:ext cx="3262808" cy="536653"/>
      </dsp:txXfrm>
    </dsp:sp>
    <dsp:sp modelId="{7AE8C595-28F9-412C-B280-888B9C846834}">
      <dsp:nvSpPr>
        <dsp:cNvPr id="0" name=""/>
        <dsp:cNvSpPr/>
      </dsp:nvSpPr>
      <dsp:spPr>
        <a:xfrm>
          <a:off x="0" y="780584"/>
          <a:ext cx="1851660" cy="7433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>
              <a:solidFill>
                <a:schemeClr val="tx1"/>
              </a:solidFill>
            </a:rPr>
            <a:t>Bussiness To Government</a:t>
          </a:r>
          <a:endParaRPr lang="en-GB" sz="2100" kern="1200" dirty="0">
            <a:solidFill>
              <a:schemeClr val="tx1"/>
            </a:solidFill>
          </a:endParaRPr>
        </a:p>
      </dsp:txBody>
      <dsp:txXfrm>
        <a:off x="36290" y="816874"/>
        <a:ext cx="1779080" cy="6708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51177-FFF3-4EE6-8F30-189F986921BF}">
      <dsp:nvSpPr>
        <dsp:cNvPr id="0" name=""/>
        <dsp:cNvSpPr/>
      </dsp:nvSpPr>
      <dsp:spPr>
        <a:xfrm>
          <a:off x="1011689" y="2425700"/>
          <a:ext cx="695220" cy="6747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7610" y="0"/>
              </a:lnTo>
              <a:lnTo>
                <a:pt x="347610" y="674767"/>
              </a:lnTo>
              <a:lnTo>
                <a:pt x="695220" y="67476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/>
        </a:p>
      </dsp:txBody>
      <dsp:txXfrm>
        <a:off x="1335078" y="2741722"/>
        <a:ext cx="48441" cy="42722"/>
      </dsp:txXfrm>
    </dsp:sp>
    <dsp:sp modelId="{9F154462-9E16-435A-97F1-58985EC229A7}">
      <dsp:nvSpPr>
        <dsp:cNvPr id="0" name=""/>
        <dsp:cNvSpPr/>
      </dsp:nvSpPr>
      <dsp:spPr>
        <a:xfrm>
          <a:off x="1011689" y="2379980"/>
          <a:ext cx="69522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95220" y="457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/>
        </a:p>
      </dsp:txBody>
      <dsp:txXfrm>
        <a:off x="1341918" y="2410371"/>
        <a:ext cx="34761" cy="30657"/>
      </dsp:txXfrm>
    </dsp:sp>
    <dsp:sp modelId="{5BF97371-86AF-443B-A123-0AF39184CEF0}">
      <dsp:nvSpPr>
        <dsp:cNvPr id="0" name=""/>
        <dsp:cNvSpPr/>
      </dsp:nvSpPr>
      <dsp:spPr>
        <a:xfrm>
          <a:off x="1011689" y="1802891"/>
          <a:ext cx="695220" cy="622808"/>
        </a:xfrm>
        <a:custGeom>
          <a:avLst/>
          <a:gdLst/>
          <a:ahLst/>
          <a:cxnLst/>
          <a:rect l="0" t="0" r="0" b="0"/>
          <a:pathLst>
            <a:path>
              <a:moveTo>
                <a:pt x="0" y="622808"/>
              </a:moveTo>
              <a:lnTo>
                <a:pt x="347610" y="622808"/>
              </a:lnTo>
              <a:lnTo>
                <a:pt x="347610" y="0"/>
              </a:lnTo>
              <a:lnTo>
                <a:pt x="695220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/>
        </a:p>
      </dsp:txBody>
      <dsp:txXfrm>
        <a:off x="1335964" y="2052555"/>
        <a:ext cx="46669" cy="123479"/>
      </dsp:txXfrm>
    </dsp:sp>
    <dsp:sp modelId="{0751DF11-2D00-4E02-B2B2-6B805FE5DE11}">
      <dsp:nvSpPr>
        <dsp:cNvPr id="0" name=""/>
        <dsp:cNvSpPr/>
      </dsp:nvSpPr>
      <dsp:spPr>
        <a:xfrm rot="16200000">
          <a:off x="-244670" y="1965716"/>
          <a:ext cx="1592752" cy="919966"/>
        </a:xfrm>
        <a:prstGeom prst="rect">
          <a:avLst/>
        </a:prstGeom>
        <a:solidFill>
          <a:schemeClr val="bg1">
            <a:alpha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 dirty="0"/>
        </a:p>
      </dsp:txBody>
      <dsp:txXfrm>
        <a:off x="-244670" y="1965716"/>
        <a:ext cx="1592752" cy="919966"/>
      </dsp:txXfrm>
    </dsp:sp>
    <dsp:sp modelId="{A789C085-F7AE-4FD9-A312-E3F8FD897D85}">
      <dsp:nvSpPr>
        <dsp:cNvPr id="0" name=""/>
        <dsp:cNvSpPr/>
      </dsp:nvSpPr>
      <dsp:spPr>
        <a:xfrm>
          <a:off x="1706909" y="1651580"/>
          <a:ext cx="3017490" cy="302622"/>
        </a:xfrm>
        <a:prstGeom prst="rect">
          <a:avLst/>
        </a:prstGeom>
        <a:solidFill>
          <a:schemeClr val="bg1">
            <a:alpha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>
              <a:solidFill>
                <a:schemeClr val="tx1"/>
              </a:solidFill>
            </a:rPr>
            <a:t>Mengeluarkan / Mencabut ijin kepada BUMN KHUSUS</a:t>
          </a:r>
          <a:endParaRPr lang="en-GB" sz="1700" kern="1200" dirty="0">
            <a:solidFill>
              <a:schemeClr val="tx1"/>
            </a:solidFill>
          </a:endParaRPr>
        </a:p>
      </dsp:txBody>
      <dsp:txXfrm>
        <a:off x="1706909" y="1651580"/>
        <a:ext cx="3017490" cy="302622"/>
      </dsp:txXfrm>
    </dsp:sp>
    <dsp:sp modelId="{CE3B9436-394B-4A05-B05F-B3C3B0CAA103}">
      <dsp:nvSpPr>
        <dsp:cNvPr id="0" name=""/>
        <dsp:cNvSpPr/>
      </dsp:nvSpPr>
      <dsp:spPr>
        <a:xfrm>
          <a:off x="1706909" y="2274388"/>
          <a:ext cx="3017490" cy="302622"/>
        </a:xfrm>
        <a:prstGeom prst="rect">
          <a:avLst/>
        </a:prstGeom>
        <a:solidFill>
          <a:schemeClr val="bg1">
            <a:alpha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>
              <a:solidFill>
                <a:schemeClr val="tx1"/>
              </a:solidFill>
            </a:rPr>
            <a:t>Menentukan luas tiap tiap Wilayah Kerja di setiap License</a:t>
          </a:r>
          <a:endParaRPr lang="en-GB" sz="1700" kern="1200" dirty="0">
            <a:solidFill>
              <a:schemeClr val="tx1"/>
            </a:solidFill>
          </a:endParaRPr>
        </a:p>
      </dsp:txBody>
      <dsp:txXfrm>
        <a:off x="1706909" y="2274388"/>
        <a:ext cx="3017490" cy="302622"/>
      </dsp:txXfrm>
    </dsp:sp>
    <dsp:sp modelId="{324204FB-9755-4ECA-A3A5-C06172D500EF}">
      <dsp:nvSpPr>
        <dsp:cNvPr id="0" name=""/>
        <dsp:cNvSpPr/>
      </dsp:nvSpPr>
      <dsp:spPr>
        <a:xfrm>
          <a:off x="1706909" y="2949156"/>
          <a:ext cx="3017490" cy="302622"/>
        </a:xfrm>
        <a:prstGeom prst="rect">
          <a:avLst/>
        </a:prstGeom>
        <a:solidFill>
          <a:schemeClr val="bg1">
            <a:alpha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just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>
              <a:solidFill>
                <a:schemeClr val="tx1"/>
              </a:solidFill>
            </a:rPr>
            <a:t>Memberikan persetujuan akhir kepada BUMN KHUS dalam menentukan Kontraktor</a:t>
          </a:r>
          <a:endParaRPr lang="en-GB" sz="1700" kern="1200" dirty="0">
            <a:solidFill>
              <a:schemeClr val="tx1"/>
            </a:solidFill>
          </a:endParaRPr>
        </a:p>
      </dsp:txBody>
      <dsp:txXfrm>
        <a:off x="1706909" y="2949156"/>
        <a:ext cx="3017490" cy="3026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B2AA53-2CC0-40D3-A8DC-E4931A4771CF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CBD83B-8650-42EE-851E-6C6945B320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25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Usulan Petroleum Fund dalam Revisi UU Migas.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cap="all" dirty="0" smtClean="0">
                <a:solidFill>
                  <a:srgbClr val="000000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  <a:ea typeface="+mn-ea"/>
                <a:cs typeface="+mn-cs"/>
              </a:rPr>
              <a:t>K</a:t>
            </a:r>
            <a:r>
              <a:rPr lang="id-ID" sz="1200" b="1" kern="1200" cap="all" dirty="0" smtClean="0">
                <a:solidFill>
                  <a:srgbClr val="000000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  <a:ea typeface="+mn-ea"/>
                <a:cs typeface="+mn-cs"/>
              </a:rPr>
              <a:t>ronologi pembahasan draft ruu migas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-The 1945 Constituion of the Republic of Indonesia – Art. 33.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money from sales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Oil that produced, owned by Contractors.</a:t>
            </a:r>
          </a:p>
          <a:p>
            <a:pPr marL="88900" lvl="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All equipment is </a:t>
            </a:r>
            <a:r>
              <a:rPr lang="en-US" sz="1200" dirty="0" smtClean="0">
                <a:solidFill>
                  <a:schemeClr val="tx1"/>
                </a:solidFill>
              </a:rPr>
              <a:t>property of </a:t>
            </a:r>
            <a:r>
              <a:rPr lang="id-ID" sz="1200" dirty="0" smtClean="0">
                <a:solidFill>
                  <a:schemeClr val="tx1"/>
                </a:solidFill>
              </a:rPr>
              <a:t>Contractors</a:t>
            </a:r>
            <a:endParaRPr lang="en-GB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id-ID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en-GB" sz="12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33400" lvl="0" indent="-342900">
              <a:buClrTx/>
              <a:buFont typeface="+mj-lt"/>
              <a:buAutoNum type="arabicPeriod"/>
            </a:pPr>
            <a:r>
              <a:rPr lang="id-ID" sz="1200" b="1" dirty="0" smtClean="0"/>
              <a:t>Mengadakan Kebijakan (</a:t>
            </a:r>
            <a:r>
              <a:rPr lang="en-GB" sz="1200" dirty="0" smtClean="0"/>
              <a:t>beleid) </a:t>
            </a:r>
            <a:endParaRPr lang="id-ID" sz="1200" b="1" dirty="0" smtClean="0"/>
          </a:p>
          <a:p>
            <a:pPr marL="533400" lvl="0" indent="-342900">
              <a:buClrTx/>
              <a:buFont typeface="+mj-lt"/>
              <a:buAutoNum type="arabicPeriod"/>
            </a:pPr>
            <a:r>
              <a:rPr lang="en-GB" sz="1200" b="1" dirty="0" smtClean="0"/>
              <a:t>Fungsi pengurusan </a:t>
            </a:r>
            <a:r>
              <a:rPr lang="en-GB" sz="1200" dirty="0" smtClean="0"/>
              <a:t>(bestuursdaad) dilakukan oleh Pemerintah dengan kewenangannya untuk mengeluarkan dan mencabut fasilitas perijinan, lisensi, dan konsesi</a:t>
            </a:r>
          </a:p>
          <a:p>
            <a:pPr marL="533400" lvl="0" indent="-342900">
              <a:buClrTx/>
              <a:buFont typeface="+mj-lt"/>
              <a:buAutoNum type="arabicPeriod"/>
            </a:pPr>
            <a:r>
              <a:rPr lang="en-GB" sz="1200" b="1" dirty="0" smtClean="0"/>
              <a:t>Fungsi pengaturan</a:t>
            </a:r>
            <a:r>
              <a:rPr lang="en-GB" sz="1200" dirty="0" smtClean="0"/>
              <a:t> oleh negara (regelendaad) dilakukan melalui kewenangan legislasi oleh DPR bersama Pemerintah, dan regulasi oleh Pemerintah.</a:t>
            </a:r>
          </a:p>
          <a:p>
            <a:pPr marL="533400" lvl="0" indent="-342900">
              <a:buClrTx/>
              <a:buFont typeface="+mj-lt"/>
              <a:buAutoNum type="arabicPeriod"/>
            </a:pPr>
            <a:r>
              <a:rPr lang="id-ID" sz="1200" b="1" dirty="0" smtClean="0"/>
              <a:t>F</a:t>
            </a:r>
            <a:r>
              <a:rPr lang="en-GB" sz="1200" b="1" dirty="0" smtClean="0"/>
              <a:t>ungsi pengawasan</a:t>
            </a:r>
            <a:r>
              <a:rPr lang="en-GB" sz="1200" dirty="0" smtClean="0"/>
              <a:t> (toezichthoudensdaad) oleh negara</a:t>
            </a:r>
            <a:r>
              <a:rPr lang="id-ID" sz="1200" dirty="0" smtClean="0"/>
              <a:t>  </a:t>
            </a:r>
            <a:r>
              <a:rPr lang="en-GB" sz="1200" dirty="0" smtClean="0"/>
              <a:t>dilakukan oleh Negara, c.q. Pemerintah, dalam rangka mengawasi dan mengendalikan agar pelaksanaan penguasaan oleh negara atas sumber-sumber kekayaan dimaksud benar-benar dilakukan untuk sebesar-besarnya kemakmuran seluruh rakyat</a:t>
            </a:r>
          </a:p>
          <a:p>
            <a:pPr marL="533400" lvl="0" indent="-342900">
              <a:buClrTx/>
              <a:buFont typeface="+mj-lt"/>
              <a:buAutoNum type="arabicPeriod"/>
            </a:pPr>
            <a:r>
              <a:rPr lang="en-GB" sz="1200" b="1" dirty="0" smtClean="0"/>
              <a:t>Fungsi pengelolaan</a:t>
            </a:r>
            <a:r>
              <a:rPr lang="en-GB" sz="1200" dirty="0" smtClean="0"/>
              <a:t> (beheersdaad) dilakukan melalui mekanisme </a:t>
            </a:r>
            <a:r>
              <a:rPr lang="en-GB" sz="1200" u="sng" dirty="0" smtClean="0"/>
              <a:t>pemilikan saham</a:t>
            </a:r>
            <a:r>
              <a:rPr lang="en-GB" sz="1200" dirty="0" smtClean="0"/>
              <a:t> (share-holding) </a:t>
            </a:r>
            <a:r>
              <a:rPr lang="en-GB" sz="1200" u="sng" dirty="0" smtClean="0"/>
              <a:t>dan/atau melalui keterlibatan langsung</a:t>
            </a:r>
            <a:r>
              <a:rPr lang="en-GB" sz="1200" dirty="0" smtClean="0"/>
              <a:t> dalam manajemen </a:t>
            </a:r>
            <a:r>
              <a:rPr lang="id-ID" sz="1200" dirty="0" smtClean="0"/>
              <a:t>BUMN</a:t>
            </a:r>
            <a:r>
              <a:rPr lang="en-GB" sz="1200" dirty="0" smtClean="0"/>
              <a:t> atau </a:t>
            </a:r>
            <a:r>
              <a:rPr lang="id-ID" sz="1200" dirty="0" smtClean="0"/>
              <a:t>BHMN</a:t>
            </a:r>
            <a:r>
              <a:rPr lang="en-GB" sz="1200" dirty="0" smtClean="0"/>
              <a:t> sebagai instrumen kelembagaan, yang melaluinya Negara, c.q. Pemerintah, mendayagunakan penguasaannya atas sumber-sumber kekayaan itu untuk digunakan bagi sebesar-besarnya kemakmuran rakyat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money from sales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Oil that produced, owned by Contractors.</a:t>
            </a:r>
          </a:p>
          <a:p>
            <a:pPr marL="88900" lvl="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All equipment is </a:t>
            </a:r>
            <a:r>
              <a:rPr lang="en-US" sz="1200" dirty="0" smtClean="0">
                <a:solidFill>
                  <a:schemeClr val="tx1"/>
                </a:solidFill>
              </a:rPr>
              <a:t>property of </a:t>
            </a:r>
            <a:r>
              <a:rPr lang="id-ID" sz="1200" dirty="0" smtClean="0">
                <a:solidFill>
                  <a:schemeClr val="tx1"/>
                </a:solidFill>
              </a:rPr>
              <a:t>Contractors</a:t>
            </a:r>
            <a:endParaRPr lang="en-GB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id-ID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en-GB" sz="12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money from sales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Oil that produced, owned by Contractors.</a:t>
            </a:r>
          </a:p>
          <a:p>
            <a:pPr marL="88900" lvl="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All equipment is </a:t>
            </a:r>
            <a:r>
              <a:rPr lang="en-US" sz="1200" dirty="0" smtClean="0">
                <a:solidFill>
                  <a:schemeClr val="tx1"/>
                </a:solidFill>
              </a:rPr>
              <a:t>property of </a:t>
            </a:r>
            <a:r>
              <a:rPr lang="id-ID" sz="1200" dirty="0" smtClean="0">
                <a:solidFill>
                  <a:schemeClr val="tx1"/>
                </a:solidFill>
              </a:rPr>
              <a:t>Contractors</a:t>
            </a:r>
            <a:endParaRPr lang="en-GB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id-ID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en-GB" sz="12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money from sales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Oil that produced, owned by Contractors.</a:t>
            </a:r>
          </a:p>
          <a:p>
            <a:pPr marL="88900" lvl="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All equipment is </a:t>
            </a:r>
            <a:r>
              <a:rPr lang="en-US" sz="1200" dirty="0" smtClean="0">
                <a:solidFill>
                  <a:schemeClr val="tx1"/>
                </a:solidFill>
              </a:rPr>
              <a:t>property of </a:t>
            </a:r>
            <a:r>
              <a:rPr lang="id-ID" sz="1200" dirty="0" smtClean="0">
                <a:solidFill>
                  <a:schemeClr val="tx1"/>
                </a:solidFill>
              </a:rPr>
              <a:t>Contractors</a:t>
            </a:r>
            <a:endParaRPr lang="en-GB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id-ID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en-GB" sz="12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money from sales</a:t>
            </a:r>
          </a:p>
          <a:p>
            <a:pPr marL="8890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Oil that produced, owned by Contractors.</a:t>
            </a:r>
          </a:p>
          <a:p>
            <a:pPr marL="88900" lvl="0" indent="-88900">
              <a:buFont typeface="Arial" pitchFamily="34" charset="0"/>
              <a:buChar char="•"/>
            </a:pPr>
            <a:r>
              <a:rPr lang="id-ID" sz="1200" dirty="0" smtClean="0">
                <a:solidFill>
                  <a:schemeClr val="tx1"/>
                </a:solidFill>
              </a:rPr>
              <a:t>All equipment is </a:t>
            </a:r>
            <a:r>
              <a:rPr lang="en-US" sz="1200" dirty="0" smtClean="0">
                <a:solidFill>
                  <a:schemeClr val="tx1"/>
                </a:solidFill>
              </a:rPr>
              <a:t>property of </a:t>
            </a:r>
            <a:r>
              <a:rPr lang="id-ID" sz="1200" dirty="0" smtClean="0">
                <a:solidFill>
                  <a:schemeClr val="tx1"/>
                </a:solidFill>
              </a:rPr>
              <a:t>Contractors</a:t>
            </a:r>
            <a:endParaRPr lang="en-GB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id-ID" sz="1200" dirty="0" smtClean="0">
              <a:solidFill>
                <a:schemeClr val="tx1"/>
              </a:solidFill>
            </a:endParaRPr>
          </a:p>
          <a:p>
            <a:pPr marL="88900" indent="-88900">
              <a:buFont typeface="Arial" pitchFamily="34" charset="0"/>
              <a:buChar char="•"/>
            </a:pPr>
            <a:endParaRPr lang="en-GB" sz="12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r>
              <a:rPr lang="id-ID" sz="1200" dirty="0" smtClean="0">
                <a:solidFill>
                  <a:srgbClr val="FF0000"/>
                </a:solidFill>
              </a:rPr>
              <a:t>its not legally exposed the goverment</a:t>
            </a:r>
          </a:p>
          <a:p>
            <a:pPr marL="228600" indent="-228600">
              <a:buAutoNum type="arabicPeriod"/>
            </a:pPr>
            <a:endParaRPr lang="id-ID" sz="1200" dirty="0" smtClean="0">
              <a:solidFill>
                <a:srgbClr val="FF0000"/>
              </a:solidFill>
            </a:endParaRPr>
          </a:p>
          <a:p>
            <a:pPr marL="228600" indent="-228600">
              <a:buAutoNum type="arabicPeriod"/>
            </a:pPr>
            <a:r>
              <a:rPr lang="id-ID" sz="1200" dirty="0" smtClean="0">
                <a:solidFill>
                  <a:srgbClr val="FF0000"/>
                </a:solidFill>
              </a:rPr>
              <a:t>they can sell government share/ entitilement</a:t>
            </a:r>
          </a:p>
          <a:p>
            <a:pPr marL="228600" indent="-228600">
              <a:buAutoNum type="arabicPeriod"/>
            </a:pPr>
            <a:endParaRPr lang="id-ID" sz="1200" dirty="0" smtClean="0">
              <a:solidFill>
                <a:srgbClr val="FF0000"/>
              </a:solidFill>
            </a:endParaRPr>
          </a:p>
          <a:p>
            <a:pPr marL="228600" indent="-228600">
              <a:buAutoNum type="arabicPeriod"/>
            </a:pPr>
            <a:r>
              <a:rPr lang="id-ID" sz="1200" dirty="0" smtClean="0">
                <a:solidFill>
                  <a:srgbClr val="FF0000"/>
                </a:solidFill>
              </a:rPr>
              <a:t>Perlu adanya overseeing institusi tadi</a:t>
            </a:r>
          </a:p>
          <a:p>
            <a:pPr marL="228600" indent="-228600">
              <a:buAutoNum type="arabicPeriod"/>
            </a:pPr>
            <a:endParaRPr lang="id-ID" sz="1200" dirty="0" smtClean="0">
              <a:solidFill>
                <a:srgbClr val="FF0000"/>
              </a:solidFill>
            </a:endParaRPr>
          </a:p>
          <a:p>
            <a:pPr marL="228600" indent="-228600">
              <a:buAutoNum type="arabicPeriod"/>
            </a:pPr>
            <a:r>
              <a:rPr lang="id-ID" sz="1200" dirty="0" smtClean="0">
                <a:solidFill>
                  <a:srgbClr val="FF0000"/>
                </a:solidFill>
              </a:rPr>
              <a:t>dia bisa meregulasi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rgbClr val="FF0000"/>
                </a:solidFill>
              </a:rPr>
              <a:t>Infrastruktur  jadi objek vital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rgbClr val="FF0000"/>
                </a:solidFill>
              </a:rPr>
              <a:t>Signature bonus 40% masuk kedaerah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rgbClr val="FF0000"/>
                </a:solidFill>
              </a:rPr>
              <a:t>PI 10% kedaerah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rgbClr val="FF0000"/>
                </a:solidFill>
              </a:rPr>
              <a:t>Perpanjangan PSA bisa dilakukan 7 tahun sebelum expire dengan respon dari pemerintah sewaktu perpanjangan dimintakan adalah 3 bulan</a:t>
            </a:r>
          </a:p>
          <a:p>
            <a:pPr marL="228600" indent="-228600">
              <a:buAutoNum type="arabicPeriod"/>
            </a:pPr>
            <a:r>
              <a:rPr lang="en-US" sz="1200" dirty="0" smtClean="0">
                <a:solidFill>
                  <a:srgbClr val="FF0000"/>
                </a:solidFill>
              </a:rPr>
              <a:t>Dalam perppanjangan kontrak, pertamina dan local enterprises mendapatkan 1</a:t>
            </a:r>
            <a:r>
              <a:rPr lang="en-US" sz="1200" baseline="30000" dirty="0" smtClean="0">
                <a:solidFill>
                  <a:srgbClr val="FF0000"/>
                </a:solidFill>
              </a:rPr>
              <a:t>st</a:t>
            </a:r>
            <a:r>
              <a:rPr lang="en-US" sz="1200" dirty="0" smtClean="0">
                <a:solidFill>
                  <a:srgbClr val="FF0000"/>
                </a:solidFill>
              </a:rPr>
              <a:t> right of refusal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A7BCB-267B-4B39-A6B9-C0B87B9C6CBF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4316978-1EB6-4CAF-B2F0-40F325C4CE27}" type="datetimeFigureOut">
              <a:rPr lang="en-GB" smtClean="0"/>
              <a:t>05/11/2014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BEF078A-8DD2-4FB8-821F-B40D61BB403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1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657600" y="4724400"/>
            <a:ext cx="5222302" cy="1152525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 smtClean="0">
                <a:solidFill>
                  <a:srgbClr val="002060"/>
                </a:solidFill>
              </a:rPr>
              <a:t>Satya W</a:t>
            </a:r>
            <a:r>
              <a:rPr lang="id-ID" sz="3200" b="1" dirty="0" smtClean="0">
                <a:solidFill>
                  <a:srgbClr val="002060"/>
                </a:solidFill>
              </a:rPr>
              <a:t>idya</a:t>
            </a:r>
            <a:r>
              <a:rPr lang="en-US" sz="3200" b="1" dirty="0" smtClean="0">
                <a:solidFill>
                  <a:srgbClr val="002060"/>
                </a:solidFill>
              </a:rPr>
              <a:t> Yudha</a:t>
            </a:r>
          </a:p>
          <a:p>
            <a:pPr algn="just"/>
            <a:r>
              <a:rPr lang="id-ID" sz="1800" b="1" dirty="0" smtClean="0"/>
              <a:t>Wakil Ketua Komisi VII</a:t>
            </a:r>
            <a:endParaRPr lang="en-US" sz="1800" b="1" dirty="0" smtClean="0"/>
          </a:p>
          <a:p>
            <a:pPr algn="just"/>
            <a:r>
              <a:rPr lang="id-ID" sz="1800" b="1" dirty="0" smtClean="0"/>
              <a:t>Dewan Perwakilan Rakyat</a:t>
            </a:r>
          </a:p>
          <a:p>
            <a:pPr algn="just"/>
            <a:r>
              <a:rPr lang="id-ID" sz="1800" b="1" dirty="0" smtClean="0">
                <a:latin typeface="Gill Sans MT" pitchFamily="34" charset="0"/>
              </a:rPr>
              <a:t>Republik Indonesia</a:t>
            </a:r>
            <a:endParaRPr lang="id-ID" sz="1600" b="1" dirty="0" smtClean="0">
              <a:latin typeface="Gill Sans MT" pitchFamily="34" charset="0"/>
            </a:endParaRPr>
          </a:p>
        </p:txBody>
      </p:sp>
      <p:pic>
        <p:nvPicPr>
          <p:cNvPr id="11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195" y="83660"/>
            <a:ext cx="1273306" cy="11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ubtitle 2"/>
          <p:cNvSpPr txBox="1">
            <a:spLocks/>
          </p:cNvSpPr>
          <p:nvPr/>
        </p:nvSpPr>
        <p:spPr>
          <a:xfrm>
            <a:off x="304800" y="1307976"/>
            <a:ext cx="8431088" cy="1905000"/>
          </a:xfrm>
          <a:prstGeom prst="rect">
            <a:avLst/>
          </a:prstGeom>
        </p:spPr>
        <p:txBody>
          <a:bodyPr/>
          <a:lstStyle/>
          <a:p>
            <a:pPr algn="ctr" fontAlgn="auto">
              <a:spcBef>
                <a:spcPts val="60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id-ID" sz="44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  <a:ea typeface="Tahoma" pitchFamily="34" charset="0"/>
                <a:cs typeface="Tahoma" pitchFamily="34" charset="0"/>
              </a:rPr>
              <a:t>Tata kelola migas </a:t>
            </a:r>
          </a:p>
          <a:p>
            <a:pPr algn="ctr" fontAlgn="auto">
              <a:spcBef>
                <a:spcPts val="60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id-ID" sz="32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  <a:ea typeface="Tahoma" pitchFamily="34" charset="0"/>
                <a:cs typeface="Tahoma" pitchFamily="34" charset="0"/>
              </a:rPr>
              <a:t>dalam prespektif revisi uu migas</a:t>
            </a:r>
          </a:p>
        </p:txBody>
      </p:sp>
      <p:pic>
        <p:nvPicPr>
          <p:cNvPr id="1026" name="Picture 2" descr="http://img.bisnis.com/posts/2014/10/10/263912/migas-offsho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655784"/>
            <a:ext cx="2613278" cy="1742185"/>
          </a:xfrm>
          <a:prstGeom prst="rect">
            <a:avLst/>
          </a:prstGeom>
          <a:noFill/>
          <a:ln w="63500" cmpd="sng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54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itle 1"/>
          <p:cNvSpPr>
            <a:spLocks noGrp="1"/>
          </p:cNvSpPr>
          <p:nvPr>
            <p:ph type="title"/>
          </p:nvPr>
        </p:nvSpPr>
        <p:spPr>
          <a:xfrm>
            <a:off x="1947214" y="-1488"/>
            <a:ext cx="6347048" cy="8382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44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agenda</a:t>
            </a:r>
            <a:endParaRPr lang="id-ID" sz="4400" dirty="0">
              <a:solidFill>
                <a:schemeClr val="tx1"/>
              </a:solidFill>
            </a:endParaRPr>
          </a:p>
        </p:txBody>
      </p:sp>
      <p:sp>
        <p:nvSpPr>
          <p:cNvPr id="60" name="Content Placeholder 2"/>
          <p:cNvSpPr>
            <a:spLocks noGrp="1"/>
          </p:cNvSpPr>
          <p:nvPr>
            <p:ph sz="quarter" idx="13"/>
          </p:nvPr>
        </p:nvSpPr>
        <p:spPr>
          <a:xfrm>
            <a:off x="2057400" y="1295400"/>
            <a:ext cx="7086600" cy="5105400"/>
          </a:xfrm>
        </p:spPr>
        <p:txBody>
          <a:bodyPr>
            <a:normAutofit/>
          </a:bodyPr>
          <a:lstStyle/>
          <a:p>
            <a:pPr marL="536575" indent="-536575">
              <a:lnSpc>
                <a:spcPct val="150000"/>
              </a:lnSpc>
              <a:spcBef>
                <a:spcPts val="0"/>
              </a:spcBef>
              <a:buClrTx/>
              <a:buFont typeface="Wingdings" pitchFamily="2" charset="2"/>
              <a:buChar char="v"/>
            </a:pPr>
            <a:r>
              <a:rPr lang="id-ID" sz="2800" b="1" kern="600" dirty="0" smtClean="0"/>
              <a:t>Tata Kelola Migas</a:t>
            </a:r>
          </a:p>
          <a:p>
            <a:pPr marL="536575" indent="-536575">
              <a:lnSpc>
                <a:spcPct val="150000"/>
              </a:lnSpc>
              <a:spcBef>
                <a:spcPts val="0"/>
              </a:spcBef>
              <a:buClrTx/>
              <a:buFont typeface="Wingdings" pitchFamily="2" charset="2"/>
              <a:buChar char="v"/>
            </a:pPr>
            <a:r>
              <a:rPr lang="id-ID" sz="2800" b="1" kern="600" dirty="0" smtClean="0"/>
              <a:t>Kedaulatan Negara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Tx/>
              <a:buNone/>
              <a:tabLst>
                <a:tab pos="623888" algn="l"/>
              </a:tabLst>
            </a:pPr>
            <a:r>
              <a:rPr lang="id-ID" sz="2800" kern="600" dirty="0" smtClean="0"/>
              <a:t>	-  Pasal 33 UUD 1945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Tx/>
              <a:buNone/>
              <a:tabLst>
                <a:tab pos="623888" algn="l"/>
              </a:tabLst>
            </a:pPr>
            <a:r>
              <a:rPr lang="id-ID" sz="2800" kern="600" dirty="0"/>
              <a:t>	</a:t>
            </a:r>
            <a:r>
              <a:rPr lang="id-ID" sz="2800" kern="600" dirty="0" smtClean="0"/>
              <a:t>-  Dalam Hubungan Kontraktual</a:t>
            </a:r>
          </a:p>
          <a:p>
            <a:pPr marL="536575" indent="-536575">
              <a:lnSpc>
                <a:spcPct val="150000"/>
              </a:lnSpc>
              <a:spcBef>
                <a:spcPts val="0"/>
              </a:spcBef>
              <a:buClrTx/>
              <a:buFont typeface="Wingdings" pitchFamily="2" charset="2"/>
              <a:buChar char="v"/>
            </a:pPr>
            <a:r>
              <a:rPr lang="id-ID" sz="2800" b="1" kern="600" dirty="0" smtClean="0"/>
              <a:t>Pendapatan Sektor Migas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Tx/>
              <a:buNone/>
              <a:tabLst>
                <a:tab pos="536575" algn="l"/>
              </a:tabLst>
            </a:pPr>
            <a:r>
              <a:rPr lang="id-ID" sz="2800" b="1" kern="600" dirty="0"/>
              <a:t>	</a:t>
            </a:r>
            <a:r>
              <a:rPr lang="id-ID" sz="2800" b="1" kern="600" dirty="0" smtClean="0"/>
              <a:t> </a:t>
            </a:r>
            <a:r>
              <a:rPr lang="id-ID" sz="2800" b="1" i="1" kern="600" dirty="0" smtClean="0"/>
              <a:t>vs</a:t>
            </a:r>
            <a:r>
              <a:rPr lang="id-ID" sz="2800" b="1" kern="600" dirty="0" smtClean="0"/>
              <a:t> Belanja Kementrian ESDM, Subsidi</a:t>
            </a:r>
          </a:p>
          <a:p>
            <a:pPr marL="536575" indent="-536575">
              <a:lnSpc>
                <a:spcPct val="150000"/>
              </a:lnSpc>
              <a:spcBef>
                <a:spcPts val="0"/>
              </a:spcBef>
              <a:buClrTx/>
              <a:buFont typeface="Wingdings" pitchFamily="2" charset="2"/>
              <a:buChar char="v"/>
            </a:pPr>
            <a:r>
              <a:rPr lang="id-ID" sz="2800" b="1" kern="600" dirty="0" smtClean="0"/>
              <a:t>Petroleum Fund</a:t>
            </a:r>
            <a:endParaRPr lang="en-US" sz="2800" b="1" kern="600" dirty="0" smtClean="0"/>
          </a:p>
        </p:txBody>
      </p:sp>
      <p:cxnSp>
        <p:nvCxnSpPr>
          <p:cNvPr id="55" name="Straight Connector 54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itle 13"/>
          <p:cNvSpPr txBox="1">
            <a:spLocks/>
          </p:cNvSpPr>
          <p:nvPr/>
        </p:nvSpPr>
        <p:spPr>
          <a:xfrm>
            <a:off x="1066800" y="152400"/>
            <a:ext cx="7845552" cy="84124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5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grpSp>
        <p:nvGrpSpPr>
          <p:cNvPr id="62" name="Group 10"/>
          <p:cNvGrpSpPr>
            <a:grpSpLocks/>
          </p:cNvGrpSpPr>
          <p:nvPr/>
        </p:nvGrpSpPr>
        <p:grpSpPr bwMode="auto">
          <a:xfrm>
            <a:off x="228600" y="1447800"/>
            <a:ext cx="1676400" cy="4648200"/>
            <a:chOff x="0" y="346"/>
            <a:chExt cx="1311" cy="3855"/>
          </a:xfrm>
        </p:grpSpPr>
        <p:pic>
          <p:nvPicPr>
            <p:cNvPr id="63" name="Picture 7" descr="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618"/>
              <a:ext cx="1311" cy="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3430"/>
              <a:ext cx="1311" cy="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346"/>
              <a:ext cx="1311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" name="Picture 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1067"/>
              <a:ext cx="1310" cy="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" name="Picture 1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0" y="1876"/>
              <a:ext cx="1311" cy="7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" name="Picture 8" descr="LOGO DPR R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35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itle 1"/>
          <p:cNvSpPr>
            <a:spLocks noGrp="1"/>
          </p:cNvSpPr>
          <p:nvPr>
            <p:ph type="title"/>
          </p:nvPr>
        </p:nvSpPr>
        <p:spPr>
          <a:xfrm>
            <a:off x="1187624" y="-81880"/>
            <a:ext cx="7632848" cy="990600"/>
          </a:xfrm>
        </p:spPr>
        <p:txBody>
          <a:bodyPr rtlCol="0"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id-ID" sz="3600" kern="600" spc="-150" dirty="0" smtClean="0">
                <a:latin typeface="Agency FB"/>
              </a:rPr>
              <a:t>7</a:t>
            </a:r>
            <a:r>
              <a:rPr lang="id-ID" sz="3600" kern="600" spc="-150" dirty="0" smtClean="0"/>
              <a:t> POINT PENTING DALAM RUU MIGAS</a:t>
            </a:r>
            <a:endParaRPr lang="id-ID" sz="3600" kern="600" spc="-150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13"/>
          </p:nvPr>
        </p:nvSpPr>
        <p:spPr>
          <a:xfrm>
            <a:off x="304800" y="1219200"/>
            <a:ext cx="8458200" cy="5234136"/>
          </a:xfrm>
        </p:spPr>
        <p:txBody>
          <a:bodyPr>
            <a:normAutofit/>
          </a:bodyPr>
          <a:lstStyle/>
          <a:p>
            <a:pPr marL="287338" indent="-287338" algn="just">
              <a:buClrTx/>
              <a:buSzPct val="100000"/>
              <a:buFont typeface="Franklin Gothic Book" pitchFamily="34" charset="0"/>
              <a:buAutoNum type="arabicPeriod"/>
            </a:pPr>
            <a:r>
              <a:rPr lang="id-ID" sz="1800" dirty="0"/>
              <a:t>Badan Pengusahaan </a:t>
            </a:r>
            <a:r>
              <a:rPr lang="id-ID" sz="1800" dirty="0" smtClean="0"/>
              <a:t>Migas</a:t>
            </a:r>
          </a:p>
          <a:p>
            <a:pPr marL="273050" indent="0" algn="just">
              <a:buClrTx/>
              <a:buSzPct val="100000"/>
              <a:buNone/>
            </a:pPr>
            <a:r>
              <a:rPr lang="id-ID" sz="1800" dirty="0" smtClean="0"/>
              <a:t>(Bentuk </a:t>
            </a:r>
            <a:r>
              <a:rPr lang="id-ID" sz="1800" dirty="0"/>
              <a:t>Badan, Kelembagaan/Struktur Organisasi, Tugas dan Wewenang BP).</a:t>
            </a:r>
            <a:endParaRPr lang="en-US" sz="1800" dirty="0"/>
          </a:p>
          <a:p>
            <a:pPr marL="273050" indent="-273050" algn="just">
              <a:buClrTx/>
              <a:buSzPct val="100000"/>
              <a:buAutoNum type="arabicPeriod" startAt="2"/>
            </a:pPr>
            <a:r>
              <a:rPr lang="id-ID" sz="1800" dirty="0" smtClean="0"/>
              <a:t>Penetapan </a:t>
            </a:r>
            <a:r>
              <a:rPr lang="id-ID" sz="1800" dirty="0"/>
              <a:t>dan Pengelolaan Wilayah </a:t>
            </a:r>
            <a:r>
              <a:rPr lang="id-ID" sz="1800" dirty="0" smtClean="0"/>
              <a:t>Kerja</a:t>
            </a:r>
          </a:p>
          <a:p>
            <a:pPr marL="273050" indent="0" algn="just">
              <a:buClrTx/>
              <a:buSzPct val="100000"/>
              <a:buNone/>
            </a:pPr>
            <a:r>
              <a:rPr lang="id-ID" sz="1800" dirty="0" smtClean="0"/>
              <a:t>(Pihak </a:t>
            </a:r>
            <a:r>
              <a:rPr lang="id-ID" sz="1800" dirty="0"/>
              <a:t>yg menyiapkan WK, Pihak yg menetapkan WK, Pihak yg menawarkan WK).</a:t>
            </a:r>
            <a:endParaRPr lang="en-US" sz="1800" dirty="0"/>
          </a:p>
          <a:p>
            <a:pPr marL="273050" indent="-273050" algn="just">
              <a:buClrTx/>
              <a:buSzPct val="100000"/>
              <a:buNone/>
            </a:pPr>
            <a:r>
              <a:rPr lang="id-ID" sz="1800" dirty="0" smtClean="0"/>
              <a:t>3.	Penawaran </a:t>
            </a:r>
            <a:r>
              <a:rPr lang="id-ID" sz="1800" dirty="0"/>
              <a:t>WK Baru, dan Perpanjangan WK lama </a:t>
            </a:r>
            <a:r>
              <a:rPr lang="id-ID" sz="1800" i="1" dirty="0"/>
              <a:t>(privilege) </a:t>
            </a:r>
            <a:r>
              <a:rPr lang="id-ID" sz="1800" dirty="0"/>
              <a:t>kepada PT.Pertamina &amp; Pemberian </a:t>
            </a:r>
            <a:r>
              <a:rPr lang="id-ID" sz="1800" i="1" dirty="0"/>
              <a:t>Participating Interest</a:t>
            </a:r>
            <a:r>
              <a:rPr lang="id-ID" sz="1800" dirty="0"/>
              <a:t> (PI)15% ke PT.Pertamina.</a:t>
            </a:r>
            <a:endParaRPr lang="en-US" sz="1800" dirty="0"/>
          </a:p>
          <a:p>
            <a:pPr marL="273050" indent="-273050" algn="just">
              <a:buClrTx/>
              <a:buSzPct val="100000"/>
              <a:buNone/>
            </a:pPr>
            <a:r>
              <a:rPr lang="id-ID" sz="1800" dirty="0" smtClean="0"/>
              <a:t>4.	Skema </a:t>
            </a:r>
            <a:r>
              <a:rPr lang="id-ID" sz="1800" dirty="0"/>
              <a:t>Bagi Hasil, Pendapatan Negara, Cost Recovery, Participating Interest (PI)10% ke BUMD/ Pemerintah Daerah Penghasil, Porsi Alokasi Migas Kebutuhan Dalam Negeri (DMO) </a:t>
            </a:r>
            <a:r>
              <a:rPr lang="en-US" sz="1800" dirty="0"/>
              <a:t>≥</a:t>
            </a:r>
            <a:r>
              <a:rPr lang="id-ID" sz="1800" dirty="0"/>
              <a:t> 25%.</a:t>
            </a:r>
            <a:endParaRPr lang="en-US" sz="1800" dirty="0"/>
          </a:p>
          <a:p>
            <a:pPr marL="273050" indent="-273050" algn="just">
              <a:buClrTx/>
              <a:buSzPct val="100000"/>
              <a:buNone/>
            </a:pPr>
            <a:r>
              <a:rPr lang="id-ID" sz="1800" dirty="0" smtClean="0"/>
              <a:t>5.	Ketentuan Isi Kontrak Kerja Sama (KKS)seperti jangka waktu kontrak, jangka waktu perpanjangan, dll.</a:t>
            </a:r>
            <a:endParaRPr lang="en-US" sz="1800" dirty="0" smtClean="0"/>
          </a:p>
          <a:p>
            <a:pPr marL="342900" indent="-342900" algn="just">
              <a:buClrTx/>
              <a:buSzPct val="100000"/>
              <a:buAutoNum type="arabicPeriod" startAt="6"/>
            </a:pPr>
            <a:r>
              <a:rPr lang="id-ID" sz="1800" dirty="0" smtClean="0"/>
              <a:t>Pembinaan </a:t>
            </a:r>
            <a:r>
              <a:rPr lang="id-ID" sz="1800" dirty="0"/>
              <a:t>dan Pengawasan sektor Migas (Hulu dan Hilir) dan Kewenangan sektor Hulu dan Hilir Migas</a:t>
            </a:r>
            <a:r>
              <a:rPr lang="id-ID" sz="1800" dirty="0" smtClean="0"/>
              <a:t>.</a:t>
            </a:r>
          </a:p>
          <a:p>
            <a:pPr marL="342900" indent="-342900" algn="just">
              <a:buClrTx/>
              <a:buSzPct val="100000"/>
              <a:buFont typeface="Wingdings 2"/>
              <a:buAutoNum type="arabicPeriod" startAt="6"/>
            </a:pPr>
            <a:r>
              <a:rPr lang="id-ID" sz="1800" dirty="0" smtClean="0"/>
              <a:t>Petroleum </a:t>
            </a:r>
            <a:r>
              <a:rPr lang="id-ID" sz="1800" dirty="0"/>
              <a:t>Fund (Dana Migas), (Sumber, Tujuan/Pemanfaatan, Mekanisme pengelolaan, dan Audit</a:t>
            </a:r>
            <a:r>
              <a:rPr lang="id-ID" sz="1800" dirty="0" smtClean="0"/>
              <a:t>)</a:t>
            </a:r>
            <a:endParaRPr lang="en-US" sz="1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Connector 11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23528" y="1270501"/>
            <a:ext cx="84582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7338" indent="-287338" algn="just">
              <a:buClrTx/>
              <a:buSzPct val="100000"/>
              <a:buFont typeface="Franklin Gothic Book" pitchFamily="34" charset="0"/>
              <a:buAutoNum type="arabicPeriod"/>
            </a:pPr>
            <a:r>
              <a:rPr lang="id-ID" dirty="0" smtClean="0"/>
              <a:t>Tata Kelola Hulu dan Bentuk Badan </a:t>
            </a:r>
            <a:r>
              <a:rPr lang="id-ID" dirty="0"/>
              <a:t>Pengusahaan Migas</a:t>
            </a:r>
          </a:p>
          <a:p>
            <a:pPr marL="273050" indent="0" algn="just">
              <a:buClrTx/>
              <a:buSzPct val="100000"/>
              <a:buNone/>
            </a:pPr>
            <a:r>
              <a:rPr lang="id-ID" dirty="0"/>
              <a:t>(Bentuk Badan, Kelembagaan/Struktur Organisasi, Tugas dan Wewenang BP).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04800" y="5879013"/>
            <a:ext cx="84582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3050" indent="-273050" algn="just">
              <a:buClrTx/>
              <a:buSzPct val="100000"/>
            </a:pPr>
            <a:r>
              <a:rPr lang="id-ID" i="1" dirty="0" smtClean="0"/>
              <a:t>7.	Petroleum </a:t>
            </a:r>
            <a:r>
              <a:rPr lang="id-ID" i="1" dirty="0"/>
              <a:t>Fund</a:t>
            </a:r>
            <a:r>
              <a:rPr lang="id-ID" dirty="0"/>
              <a:t> (Dana Migas), (Sumber, Tujuan/Pemanfaatan, Mekanisme pengelolaan, dan Audit).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251520" y="3573016"/>
            <a:ext cx="8458200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73050" indent="-273050" algn="just">
              <a:buClrTx/>
              <a:buSzPct val="100000"/>
              <a:buNone/>
            </a:pPr>
            <a:r>
              <a:rPr lang="id-ID" dirty="0"/>
              <a:t>4.	</a:t>
            </a:r>
            <a:r>
              <a:rPr lang="id-ID" dirty="0" smtClean="0"/>
              <a:t>Pendapatan </a:t>
            </a:r>
            <a:r>
              <a:rPr lang="id-ID" dirty="0"/>
              <a:t>Negara, </a:t>
            </a:r>
            <a:r>
              <a:rPr lang="id-ID" dirty="0" smtClean="0"/>
              <a:t>Skema Bagi hasil Cost </a:t>
            </a:r>
            <a:r>
              <a:rPr lang="id-ID" dirty="0"/>
              <a:t>Recovery, Participating Interest (PI)10% ke BUMD/ Pemerintah Daerah Penghasil, Porsi Alokasi Migas Kebutuhan Dalam Negeri (DMO) </a:t>
            </a:r>
            <a:r>
              <a:rPr lang="en-US" dirty="0"/>
              <a:t>≥</a:t>
            </a:r>
            <a:r>
              <a:rPr lang="id-ID" dirty="0"/>
              <a:t> 25%.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06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 txBox="1">
            <a:spLocks/>
          </p:cNvSpPr>
          <p:nvPr/>
        </p:nvSpPr>
        <p:spPr>
          <a:xfrm>
            <a:off x="228600" y="990600"/>
            <a:ext cx="8534400" cy="49530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76" indent="-265176" algn="just">
              <a:buClr>
                <a:schemeClr val="tx1"/>
              </a:buClr>
              <a:defRPr/>
            </a:pPr>
            <a:r>
              <a:rPr lang="id-ID" sz="2000" b="1" dirty="0"/>
              <a:t>Landasan filosofis: </a:t>
            </a:r>
          </a:p>
          <a:p>
            <a:pPr marL="265113" indent="15875" algn="just" fontAlgn="auto">
              <a:spcAft>
                <a:spcPts val="0"/>
              </a:spcAft>
              <a:buClr>
                <a:schemeClr val="tx1"/>
              </a:buClr>
              <a:buFont typeface="Georgia" pitchFamily="18" charset="0"/>
              <a:buNone/>
              <a:defRPr/>
            </a:pPr>
            <a:r>
              <a:rPr lang="id-ID" sz="2000" dirty="0"/>
              <a:t>Minyak dan Gas Bumi sebagai sumber daya alam strategis tidak terbarukan merupakan komoditas vital yang menguasai hajat hidup orang banyak dan pengelolaannya untuk sebesar-besar kemakmuran dan kesejahteraan rakyat</a:t>
            </a:r>
            <a:r>
              <a:rPr lang="id-ID" sz="2000" dirty="0" smtClean="0"/>
              <a:t>.</a:t>
            </a:r>
          </a:p>
          <a:p>
            <a:pPr marL="265113" indent="15875" algn="just" fontAlgn="auto">
              <a:spcAft>
                <a:spcPts val="0"/>
              </a:spcAft>
              <a:buClr>
                <a:schemeClr val="tx1"/>
              </a:buClr>
              <a:buFont typeface="Georgia" pitchFamily="18" charset="0"/>
              <a:buNone/>
              <a:defRPr/>
            </a:pPr>
            <a:endParaRPr lang="id-ID" sz="1000" dirty="0"/>
          </a:p>
          <a:p>
            <a:pPr marL="265176" indent="-265176" algn="just">
              <a:buClr>
                <a:schemeClr val="tx1"/>
              </a:buClr>
              <a:defRPr/>
            </a:pPr>
            <a:r>
              <a:rPr lang="id-ID" sz="2000" b="1" dirty="0"/>
              <a:t>Landasan sosiologis: </a:t>
            </a:r>
          </a:p>
          <a:p>
            <a:pPr marL="265113" indent="-28575" algn="just" fontAlgn="auto">
              <a:spcAft>
                <a:spcPts val="0"/>
              </a:spcAft>
              <a:buClr>
                <a:schemeClr val="tx1"/>
              </a:buClr>
              <a:buFont typeface="Georgia" pitchFamily="18" charset="0"/>
              <a:buNone/>
              <a:defRPr/>
            </a:pPr>
            <a:r>
              <a:rPr lang="en-US" sz="2000" dirty="0"/>
              <a:t> </a:t>
            </a:r>
            <a:r>
              <a:rPr lang="id-ID" sz="2000" dirty="0"/>
              <a:t>Saat ini kegiatan usaha Minyak dan Gas Bumi cenderung mengarah kepada liberalisasi, sehingga pengaturan mengenai Minyak dan Gas Bumi diarahkan kepada kegiatan usaha Minyak dan Gas Bumi yang berwawasan kebangsaan.</a:t>
            </a:r>
          </a:p>
          <a:p>
            <a:pPr marL="268288" indent="0" algn="just">
              <a:buClr>
                <a:schemeClr val="tx1"/>
              </a:buClr>
              <a:buFont typeface="Wingdings 2"/>
              <a:buNone/>
              <a:defRPr/>
            </a:pPr>
            <a:endParaRPr lang="id-ID" sz="1000" b="1" dirty="0" smtClean="0"/>
          </a:p>
          <a:p>
            <a:pPr marL="228600" indent="-165100">
              <a:buClr>
                <a:schemeClr val="tx1"/>
              </a:buClr>
              <a:defRPr/>
            </a:pPr>
            <a:r>
              <a:rPr lang="en-US" sz="1900" b="1" dirty="0" smtClean="0"/>
              <a:t>L</a:t>
            </a:r>
            <a:r>
              <a:rPr lang="id-ID" sz="1900" b="1" dirty="0" smtClean="0"/>
              <a:t>andasan Yuridis:</a:t>
            </a:r>
          </a:p>
          <a:p>
            <a:pPr marL="406400" indent="-177800" algn="just">
              <a:buClr>
                <a:schemeClr val="tx1"/>
              </a:buClr>
              <a:buFontTx/>
              <a:buChar char="-"/>
              <a:defRPr/>
            </a:pPr>
            <a:r>
              <a:rPr lang="id-ID" sz="2000" dirty="0" smtClean="0"/>
              <a:t>Pasal </a:t>
            </a:r>
            <a:r>
              <a:rPr lang="id-ID" sz="2000" dirty="0" smtClean="0">
                <a:latin typeface="+mj-lt"/>
              </a:rPr>
              <a:t>33</a:t>
            </a:r>
            <a:r>
              <a:rPr lang="id-ID" sz="2000" dirty="0" smtClean="0"/>
              <a:t> UUD </a:t>
            </a:r>
            <a:r>
              <a:rPr lang="id-ID" sz="2000" dirty="0" smtClean="0">
                <a:latin typeface="+mj-lt"/>
              </a:rPr>
              <a:t>1945</a:t>
            </a:r>
          </a:p>
          <a:p>
            <a:pPr marL="406400" indent="-177800" algn="just">
              <a:buClr>
                <a:schemeClr val="tx1"/>
              </a:buClr>
              <a:buFontTx/>
              <a:buChar char="-"/>
              <a:defRPr/>
            </a:pPr>
            <a:r>
              <a:rPr lang="id-ID" sz="2000" dirty="0" smtClean="0"/>
              <a:t>Putusan Mahkamah Konstitusi No.</a:t>
            </a:r>
            <a:r>
              <a:rPr lang="en-US" sz="2000" dirty="0" smtClean="0"/>
              <a:t> 002/PUU-1/2003</a:t>
            </a:r>
            <a:endParaRPr lang="id-ID" sz="2000" dirty="0" smtClean="0"/>
          </a:p>
          <a:p>
            <a:pPr marL="406400" indent="-177800" algn="just" fontAlgn="auto">
              <a:spcAft>
                <a:spcPts val="0"/>
              </a:spcAft>
              <a:buClr>
                <a:schemeClr val="tx1"/>
              </a:buClr>
              <a:buFont typeface="Wingdings 2" pitchFamily="18" charset="2"/>
              <a:buNone/>
              <a:defRPr/>
            </a:pPr>
            <a:r>
              <a:rPr lang="id-ID" sz="2000" dirty="0" smtClean="0"/>
              <a:t>-	Keputusan </a:t>
            </a:r>
            <a:r>
              <a:rPr lang="id-ID" sz="2000" dirty="0"/>
              <a:t>DPR RI Nomor 21A/DPR </a:t>
            </a:r>
            <a:r>
              <a:rPr lang="id-ID" sz="2000" dirty="0" smtClean="0"/>
              <a:t>RI/I/2009-2010  tanggal </a:t>
            </a:r>
            <a:r>
              <a:rPr lang="id-ID" sz="2000" dirty="0"/>
              <a:t>28 September 2009 tentang Persetujuan Hasil Panitia Angket DPR RI </a:t>
            </a:r>
            <a:endParaRPr lang="id-ID" sz="2000" dirty="0" smtClean="0"/>
          </a:p>
          <a:p>
            <a:pPr marL="406400" indent="-177800" algn="just" fontAlgn="auto">
              <a:spcAft>
                <a:spcPts val="0"/>
              </a:spcAft>
              <a:buClr>
                <a:schemeClr val="tx1"/>
              </a:buClr>
              <a:buFont typeface="Wingdings 2" pitchFamily="18" charset="2"/>
              <a:buNone/>
              <a:defRPr/>
            </a:pPr>
            <a:r>
              <a:rPr lang="id-ID" sz="2000" dirty="0" smtClean="0"/>
              <a:t>-	Putusan Mahkamah Kontitusi No  decree 036/PUU-X/2012</a:t>
            </a:r>
            <a:endParaRPr lang="en-US" sz="2000" dirty="0" smtClean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066800" y="0"/>
            <a:ext cx="7924800" cy="838200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lang="id-ID" sz="40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Landasan Pemikiran</a:t>
            </a:r>
            <a:endParaRPr lang="id-ID" sz="4000" b="1" cap="all" dirty="0">
              <a:effectLst>
                <a:reflection blurRad="12700" stA="48000" endA="300" endPos="55000" dir="5400000" sy="-90000" algn="bl" rotWithShape="0"/>
              </a:effectLst>
              <a:latin typeface="Agency FB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20603" y="5013176"/>
            <a:ext cx="2527395" cy="381000"/>
          </a:xfrm>
          <a:prstGeom prst="ellipse">
            <a:avLst/>
          </a:prstGeom>
          <a:noFill/>
          <a:ln>
            <a:solidFill>
              <a:srgbClr val="22AF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pic>
        <p:nvPicPr>
          <p:cNvPr id="15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399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914400" y="274638"/>
            <a:ext cx="7772400" cy="63976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1333500" y="152400"/>
            <a:ext cx="7581900" cy="685800"/>
          </a:xfrm>
          <a:prstGeom prst="rect">
            <a:avLst/>
          </a:prstGeom>
        </p:spPr>
        <p:txBody>
          <a:bodyPr vert="horz" lIns="0" rIns="0" bIns="0" rtlCol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id-ID" sz="40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Tata kelola migas</a:t>
            </a:r>
            <a:endParaRPr lang="id-ID" sz="4000" dirty="0">
              <a:solidFill>
                <a:schemeClr val="tx1"/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76200" y="1258669"/>
            <a:ext cx="792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T</a:t>
            </a:r>
            <a:r>
              <a:rPr lang="en-GB" dirty="0" smtClean="0"/>
              <a:t>ata </a:t>
            </a:r>
            <a:r>
              <a:rPr lang="en-GB" dirty="0"/>
              <a:t>kelola sektor migas terdiri dari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id-ID" dirty="0" smtClean="0"/>
              <a:t> (</a:t>
            </a:r>
            <a:r>
              <a:rPr lang="en-GB" dirty="0" smtClean="0"/>
              <a:t>tiga</a:t>
            </a:r>
            <a:r>
              <a:rPr lang="id-ID" dirty="0" smtClean="0"/>
              <a:t>)</a:t>
            </a:r>
            <a:r>
              <a:rPr lang="en-GB" dirty="0" smtClean="0"/>
              <a:t> </a:t>
            </a:r>
            <a:r>
              <a:rPr lang="en-GB" dirty="0"/>
              <a:t>fungsi, yaitu: </a:t>
            </a:r>
            <a:endParaRPr lang="id-ID" dirty="0" smtClean="0"/>
          </a:p>
          <a:p>
            <a:endParaRPr lang="id-ID" dirty="0" smtClean="0"/>
          </a:p>
        </p:txBody>
      </p:sp>
      <p:grpSp>
        <p:nvGrpSpPr>
          <p:cNvPr id="22" name="Group 21"/>
          <p:cNvGrpSpPr/>
          <p:nvPr/>
        </p:nvGrpSpPr>
        <p:grpSpPr>
          <a:xfrm>
            <a:off x="304800" y="1676400"/>
            <a:ext cx="3657600" cy="1651000"/>
            <a:chOff x="609600" y="1930400"/>
            <a:chExt cx="3657600" cy="2032000"/>
          </a:xfrm>
        </p:grpSpPr>
        <p:graphicFrame>
          <p:nvGraphicFramePr>
            <p:cNvPr id="28" name="Diagram 27"/>
            <p:cNvGraphicFramePr/>
            <p:nvPr>
              <p:extLst>
                <p:ext uri="{D42A27DB-BD31-4B8C-83A1-F6EECF244321}">
                  <p14:modId xmlns:p14="http://schemas.microsoft.com/office/powerpoint/2010/main" val="2184360768"/>
                </p:ext>
              </p:extLst>
            </p:nvPr>
          </p:nvGraphicFramePr>
          <p:xfrm>
            <a:off x="609600" y="1930400"/>
            <a:ext cx="3657600" cy="2032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34" name="TextBox 33"/>
            <p:cNvSpPr txBox="1"/>
            <p:nvPr/>
          </p:nvSpPr>
          <p:spPr>
            <a:xfrm>
              <a:off x="708150" y="2079074"/>
              <a:ext cx="282450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100" b="1" dirty="0" smtClean="0"/>
                <a:t>1</a:t>
              </a:r>
              <a:endParaRPr lang="en-GB" sz="2100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28490" y="2708702"/>
              <a:ext cx="314510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100" b="1" dirty="0" smtClean="0"/>
                <a:t>2</a:t>
              </a:r>
              <a:endParaRPr lang="en-GB" sz="2100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58702" y="3269253"/>
              <a:ext cx="308098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2100" b="1" dirty="0" smtClean="0"/>
                <a:t>3</a:t>
              </a:r>
              <a:endParaRPr lang="en-GB" sz="2100" b="1" dirty="0"/>
            </a:p>
          </p:txBody>
        </p:sp>
      </p:grpSp>
      <p:sp>
        <p:nvSpPr>
          <p:cNvPr id="37" name="Right Arrow 36"/>
          <p:cNvSpPr/>
          <p:nvPr/>
        </p:nvSpPr>
        <p:spPr>
          <a:xfrm>
            <a:off x="4114800" y="1828800"/>
            <a:ext cx="1676400" cy="622067"/>
          </a:xfrm>
          <a:prstGeom prst="right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tx1"/>
                </a:solidFill>
              </a:rPr>
              <a:t>DIPISAH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4191000" y="2578333"/>
            <a:ext cx="1676400" cy="622067"/>
          </a:xfrm>
          <a:prstGeom prst="rightArrow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tx1"/>
                </a:solidFill>
              </a:rPr>
              <a:t>DIGABUNG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019800" y="1581065"/>
            <a:ext cx="2667000" cy="781135"/>
          </a:xfrm>
          <a:prstGeom prst="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 smtClean="0">
                <a:solidFill>
                  <a:schemeClr val="tx1"/>
                </a:solidFill>
              </a:rPr>
              <a:t>Norwegia; Brazil; Aljazair; Meksiko; dan  Nigeria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045958" y="2590800"/>
            <a:ext cx="2640842" cy="781135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 smtClean="0">
                <a:solidFill>
                  <a:schemeClr val="tx1"/>
                </a:solidFill>
              </a:rPr>
              <a:t>Arab Saudi; Malaysia</a:t>
            </a:r>
            <a:br>
              <a:rPr lang="id-ID" dirty="0" smtClean="0">
                <a:solidFill>
                  <a:schemeClr val="tx1"/>
                </a:solidFill>
              </a:rPr>
            </a:br>
            <a:r>
              <a:rPr lang="id-ID" dirty="0" smtClean="0">
                <a:solidFill>
                  <a:schemeClr val="tx1"/>
                </a:solidFill>
              </a:rPr>
              <a:t>Angola;  Rusia; dan Venezuela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6200" y="3657600"/>
            <a:ext cx="861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Fungsi Komersial  dapat dilakukan dengan berkerja sama, terdapat 2 (dua) jenis pola kerja sama dalam Industri Migas</a:t>
            </a:r>
            <a:endParaRPr lang="id-ID" i="1" dirty="0" smtClean="0"/>
          </a:p>
          <a:p>
            <a:endParaRPr lang="id-ID" dirty="0" smtClean="0"/>
          </a:p>
        </p:txBody>
      </p:sp>
      <p:graphicFrame>
        <p:nvGraphicFramePr>
          <p:cNvPr id="42" name="Diagram 41"/>
          <p:cNvGraphicFramePr/>
          <p:nvPr>
            <p:extLst>
              <p:ext uri="{D42A27DB-BD31-4B8C-83A1-F6EECF244321}">
                <p14:modId xmlns:p14="http://schemas.microsoft.com/office/powerpoint/2010/main" val="2085282892"/>
              </p:ext>
            </p:extLst>
          </p:nvPr>
        </p:nvGraphicFramePr>
        <p:xfrm>
          <a:off x="1714500" y="4419600"/>
          <a:ext cx="51435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43" name="Rectangle 42"/>
          <p:cNvSpPr/>
          <p:nvPr/>
        </p:nvSpPr>
        <p:spPr>
          <a:xfrm>
            <a:off x="152400" y="6120825"/>
            <a:ext cx="8610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dirty="0"/>
              <a:t>C.O Kasus</a:t>
            </a:r>
            <a:r>
              <a:rPr lang="en-GB" sz="1600" dirty="0"/>
              <a:t> ExxonMobil vs. PDVSA (NOC milik Pemerintah Venezuela</a:t>
            </a:r>
            <a:r>
              <a:rPr lang="en-GB" sz="1600" dirty="0" smtClean="0"/>
              <a:t>),</a:t>
            </a:r>
            <a:r>
              <a:rPr lang="id-ID" sz="1600" dirty="0" smtClean="0"/>
              <a:t> P</a:t>
            </a:r>
            <a:r>
              <a:rPr lang="en-GB" sz="1600" dirty="0"/>
              <a:t>emerintah Venezuela pun diseret ke arbitrase internasional </a:t>
            </a:r>
            <a:r>
              <a:rPr lang="en-GB" sz="1600" dirty="0" smtClean="0"/>
              <a:t>melalui mekanisme</a:t>
            </a:r>
            <a:r>
              <a:rPr lang="id-ID" sz="1600" dirty="0" smtClean="0"/>
              <a:t> </a:t>
            </a:r>
            <a:r>
              <a:rPr lang="id-ID" sz="1600" i="1" dirty="0" smtClean="0"/>
              <a:t>Bilateral International Investment</a:t>
            </a:r>
            <a:r>
              <a:rPr lang="en-GB" sz="1600" dirty="0" smtClean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47151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itle 1"/>
          <p:cNvSpPr txBox="1">
            <a:spLocks/>
          </p:cNvSpPr>
          <p:nvPr/>
        </p:nvSpPr>
        <p:spPr>
          <a:xfrm>
            <a:off x="914400" y="274638"/>
            <a:ext cx="7772400" cy="63976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4" name="Title 1"/>
          <p:cNvSpPr txBox="1">
            <a:spLocks/>
          </p:cNvSpPr>
          <p:nvPr/>
        </p:nvSpPr>
        <p:spPr>
          <a:xfrm>
            <a:off x="1333500" y="152400"/>
            <a:ext cx="7581900" cy="685800"/>
          </a:xfrm>
          <a:prstGeom prst="rect">
            <a:avLst/>
          </a:prstGeom>
        </p:spPr>
        <p:txBody>
          <a:bodyPr vert="horz" lIns="0" rIns="0" bIns="0" rtlCol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id-ID" sz="40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Tata Kelola Migas</a:t>
            </a:r>
            <a:endParaRPr lang="id-ID" sz="4000" dirty="0">
              <a:solidFill>
                <a:schemeClr val="tx1"/>
              </a:solidFill>
            </a:endParaRPr>
          </a:p>
        </p:txBody>
      </p:sp>
      <p:cxnSp>
        <p:nvCxnSpPr>
          <p:cNvPr id="65" name="Straight Connector 64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" name="Straight Arrow Connector 39"/>
          <p:cNvCxnSpPr>
            <a:cxnSpLocks noChangeShapeType="1"/>
          </p:cNvCxnSpPr>
          <p:nvPr/>
        </p:nvCxnSpPr>
        <p:spPr bwMode="auto">
          <a:xfrm>
            <a:off x="2438400" y="2514602"/>
            <a:ext cx="0" cy="304798"/>
          </a:xfrm>
          <a:prstGeom prst="straightConnector1">
            <a:avLst/>
          </a:prstGeom>
          <a:noFill/>
          <a:ln w="19050" algn="ctr">
            <a:solidFill>
              <a:srgbClr val="000000"/>
            </a:solidFill>
            <a:round/>
            <a:headEnd/>
            <a:tailEnd type="arrow" w="med" len="med"/>
          </a:ln>
        </p:spPr>
      </p:cxnSp>
      <p:sp>
        <p:nvSpPr>
          <p:cNvPr id="45" name="Rounded Rectangle 44"/>
          <p:cNvSpPr/>
          <p:nvPr/>
        </p:nvSpPr>
        <p:spPr bwMode="auto">
          <a:xfrm>
            <a:off x="1676400" y="1676400"/>
            <a:ext cx="1524000" cy="838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kern="0" dirty="0" smtClean="0">
                <a:solidFill>
                  <a:srgbClr val="000000"/>
                </a:solidFill>
                <a:latin typeface="Arial"/>
              </a:rPr>
              <a:t>MENTERI ESDM</a:t>
            </a:r>
            <a:endParaRPr lang="id-ID" sz="16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TextBox 18"/>
          <p:cNvSpPr txBox="1">
            <a:spLocks noChangeArrowheads="1"/>
          </p:cNvSpPr>
          <p:nvPr/>
        </p:nvSpPr>
        <p:spPr bwMode="auto">
          <a:xfrm>
            <a:off x="33867" y="1759803"/>
            <a:ext cx="1447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d-ID" sz="1400" b="1" i="1" dirty="0" smtClean="0"/>
              <a:t>Pemegang Kuasa Pertambangan</a:t>
            </a:r>
            <a:endParaRPr lang="id-ID" sz="1400" b="1" i="1" dirty="0"/>
          </a:p>
        </p:txBody>
      </p:sp>
      <p:sp>
        <p:nvSpPr>
          <p:cNvPr id="61" name="TextBox 18"/>
          <p:cNvSpPr txBox="1">
            <a:spLocks noChangeArrowheads="1"/>
          </p:cNvSpPr>
          <p:nvPr/>
        </p:nvSpPr>
        <p:spPr bwMode="auto">
          <a:xfrm>
            <a:off x="1828800" y="1261646"/>
            <a:ext cx="1447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d-ID" sz="1600" b="1" dirty="0" smtClean="0"/>
              <a:t>SAAT INI</a:t>
            </a:r>
            <a:endParaRPr lang="id-ID" sz="1600" b="1" dirty="0"/>
          </a:p>
        </p:txBody>
      </p:sp>
      <p:sp>
        <p:nvSpPr>
          <p:cNvPr id="62" name="TextBox 18"/>
          <p:cNvSpPr txBox="1">
            <a:spLocks noChangeArrowheads="1"/>
          </p:cNvSpPr>
          <p:nvPr/>
        </p:nvSpPr>
        <p:spPr bwMode="auto">
          <a:xfrm>
            <a:off x="0" y="3090446"/>
            <a:ext cx="1828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d-ID" sz="1600" b="1" i="1" dirty="0" smtClean="0"/>
              <a:t>Pelaksana</a:t>
            </a:r>
            <a:endParaRPr lang="id-ID" sz="1600" b="1" i="1" dirty="0"/>
          </a:p>
        </p:txBody>
      </p:sp>
      <p:sp>
        <p:nvSpPr>
          <p:cNvPr id="68" name="Rounded Rectangle 67"/>
          <p:cNvSpPr/>
          <p:nvPr/>
        </p:nvSpPr>
        <p:spPr bwMode="auto">
          <a:xfrm>
            <a:off x="1676400" y="2819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kern="0" dirty="0" smtClean="0">
                <a:solidFill>
                  <a:srgbClr val="000000"/>
                </a:solidFill>
                <a:latin typeface="Arial"/>
              </a:rPr>
              <a:t>DIR</a:t>
            </a:r>
            <a:r>
              <a:rPr lang="id-ID" sz="1600" b="1" kern="0" dirty="0" smtClean="0">
                <a:solidFill>
                  <a:srgbClr val="000000"/>
                </a:solidFill>
                <a:latin typeface="Arial"/>
              </a:rPr>
              <a:t>JEN MIGAS</a:t>
            </a:r>
            <a:endParaRPr lang="id-ID" sz="16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TextBox 18"/>
          <p:cNvSpPr txBox="1">
            <a:spLocks noChangeArrowheads="1"/>
          </p:cNvSpPr>
          <p:nvPr/>
        </p:nvSpPr>
        <p:spPr bwMode="auto">
          <a:xfrm>
            <a:off x="0" y="4157246"/>
            <a:ext cx="1828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i="1" dirty="0" smtClean="0"/>
              <a:t>PRO</a:t>
            </a:r>
            <a:endParaRPr lang="id-ID" sz="1600" b="1" i="1" dirty="0"/>
          </a:p>
        </p:txBody>
      </p:sp>
      <p:sp>
        <p:nvSpPr>
          <p:cNvPr id="70" name="TextBox 18"/>
          <p:cNvSpPr txBox="1">
            <a:spLocks noChangeArrowheads="1"/>
          </p:cNvSpPr>
          <p:nvPr/>
        </p:nvSpPr>
        <p:spPr bwMode="auto">
          <a:xfrm>
            <a:off x="0" y="5071646"/>
            <a:ext cx="1828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i="1" dirty="0" smtClean="0"/>
              <a:t>CONS</a:t>
            </a:r>
            <a:endParaRPr lang="id-ID" sz="1600" b="1" i="1" dirty="0"/>
          </a:p>
        </p:txBody>
      </p:sp>
      <p:sp>
        <p:nvSpPr>
          <p:cNvPr id="71" name="Rounded Rectangle 70"/>
          <p:cNvSpPr/>
          <p:nvPr/>
        </p:nvSpPr>
        <p:spPr bwMode="auto">
          <a:xfrm>
            <a:off x="1676400" y="3962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id-ID" sz="1100" b="1" kern="0" dirty="0" smtClean="0">
                <a:solidFill>
                  <a:srgbClr val="000000"/>
                </a:solidFill>
                <a:latin typeface="Arial"/>
              </a:rPr>
              <a:t>Semakin besar profit semakin besar bagian Pemerintah</a:t>
            </a:r>
            <a:endParaRPr lang="id-ID" sz="1100" b="1" kern="0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>
            <a:off x="1676400" y="3810000"/>
            <a:ext cx="70104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18"/>
          <p:cNvSpPr txBox="1">
            <a:spLocks noChangeArrowheads="1"/>
          </p:cNvSpPr>
          <p:nvPr/>
        </p:nvSpPr>
        <p:spPr bwMode="auto">
          <a:xfrm>
            <a:off x="0" y="5909846"/>
            <a:ext cx="1828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i="1" dirty="0" smtClean="0"/>
              <a:t>REMARKS</a:t>
            </a:r>
            <a:endParaRPr lang="id-ID" sz="1600" b="1" i="1" dirty="0"/>
          </a:p>
        </p:txBody>
      </p:sp>
      <p:sp>
        <p:nvSpPr>
          <p:cNvPr id="74" name="Rounded Rectangle 73"/>
          <p:cNvSpPr/>
          <p:nvPr/>
        </p:nvSpPr>
        <p:spPr bwMode="auto">
          <a:xfrm>
            <a:off x="6781800" y="1676400"/>
            <a:ext cx="1524000" cy="838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lvl="0" algn="ctr">
              <a:defRPr/>
            </a:pPr>
            <a:r>
              <a:rPr lang="id-ID" sz="1600" b="1" kern="0" dirty="0" smtClean="0">
                <a:solidFill>
                  <a:srgbClr val="000000"/>
                </a:solidFill>
                <a:latin typeface="Arial"/>
              </a:rPr>
              <a:t>MENTERI ESDM</a:t>
            </a:r>
            <a:endParaRPr lang="id-ID" sz="16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Rounded Rectangle 74"/>
          <p:cNvSpPr/>
          <p:nvPr/>
        </p:nvSpPr>
        <p:spPr bwMode="auto">
          <a:xfrm>
            <a:off x="5029200" y="2819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kern="0" dirty="0" smtClean="0">
                <a:solidFill>
                  <a:srgbClr val="000000"/>
                </a:solidFill>
                <a:latin typeface="Arial"/>
              </a:rPr>
              <a:t>PERTAMINA</a:t>
            </a:r>
            <a:endParaRPr lang="id-ID" sz="16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Rounded Rectangle 75"/>
          <p:cNvSpPr/>
          <p:nvPr/>
        </p:nvSpPr>
        <p:spPr bwMode="auto">
          <a:xfrm>
            <a:off x="5029200" y="1676400"/>
            <a:ext cx="1524000" cy="838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kern="0" dirty="0" smtClean="0">
                <a:solidFill>
                  <a:srgbClr val="000000"/>
                </a:solidFill>
                <a:latin typeface="Arial"/>
              </a:rPr>
              <a:t>PERTAMINA</a:t>
            </a:r>
            <a:endParaRPr lang="en-US" sz="16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Rounded Rectangle 76"/>
          <p:cNvSpPr/>
          <p:nvPr/>
        </p:nvSpPr>
        <p:spPr bwMode="auto">
          <a:xfrm>
            <a:off x="3352800" y="2819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kern="0" dirty="0" smtClean="0">
                <a:solidFill>
                  <a:srgbClr val="000000"/>
                </a:solidFill>
                <a:latin typeface="Arial"/>
              </a:rPr>
              <a:t>BUMN BARU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200" b="1" u="sng" kern="0" dirty="0" smtClean="0">
                <a:latin typeface="Arial"/>
              </a:rPr>
              <a:t>KHUSUS</a:t>
            </a:r>
            <a:endParaRPr lang="id-ID" sz="2200" b="1" u="sng" kern="0" dirty="0">
              <a:latin typeface="Arial"/>
            </a:endParaRPr>
          </a:p>
        </p:txBody>
      </p:sp>
      <p:sp>
        <p:nvSpPr>
          <p:cNvPr id="78" name="Rounded Rectangle 77"/>
          <p:cNvSpPr/>
          <p:nvPr/>
        </p:nvSpPr>
        <p:spPr bwMode="auto">
          <a:xfrm>
            <a:off x="3352800" y="1676400"/>
            <a:ext cx="1524000" cy="838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kern="0" dirty="0" smtClean="0">
                <a:solidFill>
                  <a:srgbClr val="000000"/>
                </a:solidFill>
                <a:latin typeface="Arial"/>
              </a:rPr>
              <a:t>MENTERI ESDM</a:t>
            </a:r>
            <a:endParaRPr lang="id-ID" sz="16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Rounded Rectangle 78"/>
          <p:cNvSpPr/>
          <p:nvPr/>
        </p:nvSpPr>
        <p:spPr bwMode="auto">
          <a:xfrm>
            <a:off x="5029200" y="3962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id-ID" sz="1200" b="1" kern="0" dirty="0" smtClean="0">
                <a:solidFill>
                  <a:srgbClr val="000000"/>
                </a:solidFill>
                <a:latin typeface="Arial"/>
              </a:rPr>
              <a:t>Kepemilikan data dan Kemampuan Teknis</a:t>
            </a:r>
          </a:p>
          <a:p>
            <a:pPr lvl="0" algn="ctr">
              <a:defRPr/>
            </a:pPr>
            <a:r>
              <a:rPr lang="id-ID" sz="1200" b="1" kern="0" dirty="0" smtClean="0">
                <a:solidFill>
                  <a:srgbClr val="000000"/>
                </a:solidFill>
                <a:latin typeface="Arial"/>
              </a:rPr>
              <a:t>B2B</a:t>
            </a:r>
            <a:endParaRPr lang="id-ID" sz="12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Rounded Rectangle 79"/>
          <p:cNvSpPr/>
          <p:nvPr/>
        </p:nvSpPr>
        <p:spPr bwMode="auto">
          <a:xfrm>
            <a:off x="3352800" y="3962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id-ID" sz="1100" b="1" kern="0" dirty="0" smtClean="0">
                <a:solidFill>
                  <a:srgbClr val="000000"/>
                </a:solidFill>
                <a:latin typeface="Arial"/>
              </a:rPr>
              <a:t>Penawaran dan Pengawasan WK dilakukan oleh 1 intitusi</a:t>
            </a:r>
          </a:p>
          <a:p>
            <a:pPr lvl="0" algn="ctr">
              <a:defRPr/>
            </a:pPr>
            <a:r>
              <a:rPr lang="id-ID" sz="1100" b="1" kern="0" dirty="0" smtClean="0">
                <a:solidFill>
                  <a:srgbClr val="000000"/>
                </a:solidFill>
                <a:latin typeface="Arial"/>
              </a:rPr>
              <a:t>B2B</a:t>
            </a:r>
            <a:endParaRPr lang="id-ID" sz="11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Rounded Rectangle 80"/>
          <p:cNvSpPr/>
          <p:nvPr/>
        </p:nvSpPr>
        <p:spPr bwMode="auto">
          <a:xfrm>
            <a:off x="6781800" y="2819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kern="0" dirty="0" smtClean="0">
                <a:solidFill>
                  <a:srgbClr val="000000"/>
                </a:solidFill>
                <a:latin typeface="Arial"/>
              </a:rPr>
              <a:t>PERTAMINA DAN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kern="0" dirty="0" smtClean="0">
                <a:solidFill>
                  <a:srgbClr val="000000"/>
                </a:solidFill>
                <a:latin typeface="Arial"/>
              </a:rPr>
              <a:t>BUMN BARU</a:t>
            </a:r>
            <a:endParaRPr lang="id-ID" sz="14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Rounded Rectangle 81"/>
          <p:cNvSpPr/>
          <p:nvPr/>
        </p:nvSpPr>
        <p:spPr bwMode="auto">
          <a:xfrm>
            <a:off x="6781800" y="39624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i="1" kern="0" dirty="0" smtClean="0">
                <a:solidFill>
                  <a:srgbClr val="000000"/>
                </a:solidFill>
                <a:latin typeface="Arial"/>
              </a:rPr>
              <a:t>FIRST RIGHT OF REFUSAL </a:t>
            </a:r>
            <a:r>
              <a:rPr lang="id-ID" sz="1000" b="1" kern="0" dirty="0" smtClean="0">
                <a:solidFill>
                  <a:srgbClr val="000000"/>
                </a:solidFill>
                <a:latin typeface="Arial"/>
              </a:rPr>
              <a:t>Untuk pertamina</a:t>
            </a:r>
            <a:r>
              <a:rPr lang="en-US" sz="1000" b="1" kern="0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id-ID" sz="1000" b="1" kern="0" dirty="0" smtClean="0">
                <a:solidFill>
                  <a:srgbClr val="000000"/>
                </a:solidFill>
                <a:latin typeface="Arial"/>
              </a:rPr>
              <a:t>BUMN Baru berkontrak B2B</a:t>
            </a:r>
            <a:endParaRPr lang="id-ID" sz="10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Rounded Rectangle 82"/>
          <p:cNvSpPr/>
          <p:nvPr/>
        </p:nvSpPr>
        <p:spPr bwMode="auto">
          <a:xfrm>
            <a:off x="1676400" y="49530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id-ID" sz="1000" b="1" kern="0" dirty="0" smtClean="0">
                <a:solidFill>
                  <a:srgbClr val="000000"/>
                </a:solidFill>
                <a:latin typeface="Arial"/>
              </a:rPr>
              <a:t>Tidak konsistenya Prinsip tender (Pembatalan Pasal 12 ayat 3)</a:t>
            </a:r>
            <a:endParaRPr lang="id-ID" sz="10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Rounded Rectangle 83"/>
          <p:cNvSpPr/>
          <p:nvPr/>
        </p:nvSpPr>
        <p:spPr bwMode="auto">
          <a:xfrm>
            <a:off x="3352800" y="49530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id-ID" sz="1200" b="1" kern="0" dirty="0" smtClean="0">
                <a:solidFill>
                  <a:srgbClr val="000000"/>
                </a:solidFill>
                <a:latin typeface="Arial"/>
              </a:rPr>
              <a:t>Kewenangan absolut</a:t>
            </a:r>
            <a:endParaRPr lang="id-ID" sz="12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Rounded Rectangle 84"/>
          <p:cNvSpPr/>
          <p:nvPr/>
        </p:nvSpPr>
        <p:spPr bwMode="auto">
          <a:xfrm>
            <a:off x="5029200" y="49530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id-ID" sz="1200" b="1" kern="0" dirty="0" smtClean="0">
                <a:solidFill>
                  <a:srgbClr val="000000"/>
                </a:solidFill>
                <a:latin typeface="Arial"/>
              </a:rPr>
              <a:t>Kewenangan absolut</a:t>
            </a:r>
            <a:endParaRPr lang="id-ID" sz="12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Rounded Rectangle 85"/>
          <p:cNvSpPr/>
          <p:nvPr/>
        </p:nvSpPr>
        <p:spPr bwMode="auto">
          <a:xfrm>
            <a:off x="6781800" y="4953000"/>
            <a:ext cx="1524000" cy="838200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solidFill>
              <a:srgbClr val="000000"/>
            </a:solidFill>
            <a:prstDash val="soli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" b="1" kern="0" dirty="0" smtClean="0">
              <a:solidFill>
                <a:srgbClr val="0000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100" b="1" kern="0" dirty="0" smtClean="0">
                <a:solidFill>
                  <a:srgbClr val="000000"/>
                </a:solidFill>
                <a:latin typeface="Arial"/>
              </a:rPr>
              <a:t>Kemungkinan Tumpang tindih Kewenangan.</a:t>
            </a:r>
            <a:endParaRPr lang="id-ID" sz="1100" b="1" kern="0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87" name="Straight Arrow Connector 39"/>
          <p:cNvCxnSpPr>
            <a:cxnSpLocks noChangeShapeType="1"/>
          </p:cNvCxnSpPr>
          <p:nvPr/>
        </p:nvCxnSpPr>
        <p:spPr bwMode="auto">
          <a:xfrm>
            <a:off x="7543800" y="2514600"/>
            <a:ext cx="0" cy="304798"/>
          </a:xfrm>
          <a:prstGeom prst="straightConnector1">
            <a:avLst/>
          </a:prstGeom>
          <a:noFill/>
          <a:ln w="19050" algn="ctr">
            <a:solidFill>
              <a:srgbClr val="000000"/>
            </a:solidFill>
            <a:round/>
            <a:headEnd/>
            <a:tailEnd type="arrow" w="med" len="med"/>
          </a:ln>
        </p:spPr>
      </p:cxnSp>
      <p:cxnSp>
        <p:nvCxnSpPr>
          <p:cNvPr id="88" name="Straight Arrow Connector 39"/>
          <p:cNvCxnSpPr>
            <a:cxnSpLocks noChangeShapeType="1"/>
          </p:cNvCxnSpPr>
          <p:nvPr/>
        </p:nvCxnSpPr>
        <p:spPr bwMode="auto">
          <a:xfrm>
            <a:off x="5791200" y="2514600"/>
            <a:ext cx="0" cy="304798"/>
          </a:xfrm>
          <a:prstGeom prst="straightConnector1">
            <a:avLst/>
          </a:prstGeom>
          <a:noFill/>
          <a:ln w="19050" algn="ctr">
            <a:solidFill>
              <a:srgbClr val="000000"/>
            </a:solidFill>
            <a:round/>
            <a:headEnd/>
            <a:tailEnd type="arrow" w="med" len="med"/>
          </a:ln>
        </p:spPr>
      </p:cxnSp>
      <p:cxnSp>
        <p:nvCxnSpPr>
          <p:cNvPr id="89" name="Straight Arrow Connector 39"/>
          <p:cNvCxnSpPr>
            <a:cxnSpLocks noChangeShapeType="1"/>
          </p:cNvCxnSpPr>
          <p:nvPr/>
        </p:nvCxnSpPr>
        <p:spPr bwMode="auto">
          <a:xfrm>
            <a:off x="4114800" y="2514600"/>
            <a:ext cx="0" cy="304798"/>
          </a:xfrm>
          <a:prstGeom prst="straightConnector1">
            <a:avLst/>
          </a:prstGeom>
          <a:noFill/>
          <a:ln w="19050" algn="ctr">
            <a:solidFill>
              <a:srgbClr val="000000"/>
            </a:solidFill>
            <a:round/>
            <a:headEnd/>
            <a:tailEnd type="arrow" w="med" len="med"/>
          </a:ln>
        </p:spPr>
      </p:cxnSp>
      <p:sp>
        <p:nvSpPr>
          <p:cNvPr id="90" name="TextBox 18"/>
          <p:cNvSpPr txBox="1">
            <a:spLocks noChangeArrowheads="1"/>
          </p:cNvSpPr>
          <p:nvPr/>
        </p:nvSpPr>
        <p:spPr bwMode="auto">
          <a:xfrm>
            <a:off x="3505200" y="1261646"/>
            <a:ext cx="1447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OPTION 1</a:t>
            </a:r>
            <a:endParaRPr lang="id-ID" sz="1600" b="1" dirty="0"/>
          </a:p>
        </p:txBody>
      </p:sp>
      <p:sp>
        <p:nvSpPr>
          <p:cNvPr id="91" name="TextBox 18"/>
          <p:cNvSpPr txBox="1">
            <a:spLocks noChangeArrowheads="1"/>
          </p:cNvSpPr>
          <p:nvPr/>
        </p:nvSpPr>
        <p:spPr bwMode="auto">
          <a:xfrm>
            <a:off x="5181600" y="1261646"/>
            <a:ext cx="1447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OPTION 2</a:t>
            </a:r>
            <a:endParaRPr lang="id-ID" sz="1600" b="1" dirty="0"/>
          </a:p>
        </p:txBody>
      </p:sp>
      <p:sp>
        <p:nvSpPr>
          <p:cNvPr id="92" name="TextBox 18"/>
          <p:cNvSpPr txBox="1">
            <a:spLocks noChangeArrowheads="1"/>
          </p:cNvSpPr>
          <p:nvPr/>
        </p:nvSpPr>
        <p:spPr bwMode="auto">
          <a:xfrm>
            <a:off x="6934200" y="1261646"/>
            <a:ext cx="1447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OPTION 3</a:t>
            </a:r>
            <a:endParaRPr lang="id-ID" sz="1600" b="1" dirty="0"/>
          </a:p>
        </p:txBody>
      </p:sp>
      <p:sp>
        <p:nvSpPr>
          <p:cNvPr id="93" name="TextBox 18"/>
          <p:cNvSpPr txBox="1">
            <a:spLocks noChangeArrowheads="1"/>
          </p:cNvSpPr>
          <p:nvPr/>
        </p:nvSpPr>
        <p:spPr bwMode="auto">
          <a:xfrm>
            <a:off x="6781800" y="5862935"/>
            <a:ext cx="18288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d-ID" sz="1400" b="1" kern="0" dirty="0">
                <a:solidFill>
                  <a:srgbClr val="000000"/>
                </a:solidFill>
                <a:latin typeface="Arial"/>
              </a:rPr>
              <a:t>BUMN Baru hanya akan mendapatkan WK yang tidak dikelola Pertamina</a:t>
            </a:r>
          </a:p>
          <a:p>
            <a:endParaRPr lang="en-US" sz="1200" dirty="0"/>
          </a:p>
        </p:txBody>
      </p:sp>
      <p:sp>
        <p:nvSpPr>
          <p:cNvPr id="95" name="TextBox 18"/>
          <p:cNvSpPr txBox="1">
            <a:spLocks noChangeArrowheads="1"/>
          </p:cNvSpPr>
          <p:nvPr/>
        </p:nvSpPr>
        <p:spPr bwMode="auto">
          <a:xfrm>
            <a:off x="3124200" y="5862935"/>
            <a:ext cx="2209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d-ID" sz="1400" b="1" dirty="0" smtClean="0"/>
              <a:t>BUMN baru ini khusus dibentuk UU</a:t>
            </a:r>
          </a:p>
          <a:p>
            <a:r>
              <a:rPr lang="id-ID" sz="1400" b="1" dirty="0" smtClean="0"/>
              <a:t>(Revisi UU MIGAS)</a:t>
            </a:r>
          </a:p>
          <a:p>
            <a:r>
              <a:rPr lang="id-ID" sz="1400" b="1" dirty="0" smtClean="0"/>
              <a:t>Contoh: OJK atau BI</a:t>
            </a:r>
            <a:endParaRPr lang="id-ID" sz="1400" b="1" dirty="0"/>
          </a:p>
        </p:txBody>
      </p:sp>
    </p:spTree>
    <p:extLst>
      <p:ext uri="{BB962C8B-B14F-4D97-AF65-F5344CB8AC3E}">
        <p14:creationId xmlns:p14="http://schemas.microsoft.com/office/powerpoint/2010/main" val="116733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618882013"/>
              </p:ext>
            </p:extLst>
          </p:nvPr>
        </p:nvGraphicFramePr>
        <p:xfrm>
          <a:off x="4191000" y="1066800"/>
          <a:ext cx="4724400" cy="485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Down Arrow 6"/>
          <p:cNvSpPr/>
          <p:nvPr/>
        </p:nvSpPr>
        <p:spPr>
          <a:xfrm>
            <a:off x="3200400" y="2413778"/>
            <a:ext cx="914400" cy="558022"/>
          </a:xfrm>
          <a:prstGeom prst="down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81200" y="1828800"/>
            <a:ext cx="3352800" cy="457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Negara</a:t>
            </a:r>
            <a:endPara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981200" y="3048000"/>
            <a:ext cx="3352800" cy="762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Pemerintah</a:t>
            </a:r>
            <a:endParaRPr lang="id-ID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(Presiden</a:t>
            </a:r>
            <a:r>
              <a:rPr lang="id-ID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/Menteri)</a:t>
            </a:r>
            <a:endParaRPr lang="id-ID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24000" y="2514600"/>
            <a:ext cx="18077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dirty="0" smtClean="0">
                <a:latin typeface="Arial" pitchFamily="34" charset="0"/>
                <a:cs typeface="Arial" pitchFamily="34" charset="0"/>
              </a:rPr>
              <a:t>Dilaksanakan o/</a:t>
            </a:r>
            <a:endParaRPr lang="en-GB" sz="1600" dirty="0"/>
          </a:p>
        </p:txBody>
      </p:sp>
      <p:sp>
        <p:nvSpPr>
          <p:cNvPr id="11" name="Rounded Rectangle 10"/>
          <p:cNvSpPr/>
          <p:nvPr/>
        </p:nvSpPr>
        <p:spPr>
          <a:xfrm>
            <a:off x="1981200" y="4553577"/>
            <a:ext cx="3352800" cy="762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u="sng" kern="0" dirty="0" smtClean="0">
                <a:solidFill>
                  <a:srgbClr val="000000"/>
                </a:solidFill>
                <a:latin typeface="Arial"/>
              </a:rPr>
              <a:t>BUMN KHUSUS</a:t>
            </a:r>
            <a:endParaRPr lang="id-ID" sz="24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3200400" y="3915938"/>
            <a:ext cx="914400" cy="561439"/>
          </a:xfrm>
          <a:prstGeom prst="down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24000" y="396240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 smtClean="0"/>
              <a:t>Konsesi</a:t>
            </a:r>
            <a:endParaRPr lang="en-GB" sz="2000" b="1" dirty="0"/>
          </a:p>
        </p:txBody>
      </p:sp>
      <p:sp>
        <p:nvSpPr>
          <p:cNvPr id="17" name="Rectangle 16"/>
          <p:cNvSpPr/>
          <p:nvPr/>
        </p:nvSpPr>
        <p:spPr>
          <a:xfrm>
            <a:off x="5410200" y="1676400"/>
            <a:ext cx="36576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dirty="0" smtClean="0">
                <a:cs typeface="Arial" pitchFamily="34" charset="0"/>
              </a:rPr>
              <a:t>Pemegang Kuasa Pertambangan </a:t>
            </a:r>
            <a:r>
              <a:rPr lang="id-ID" sz="1600" dirty="0" smtClean="0">
                <a:cs typeface="Arial" pitchFamily="34" charset="0"/>
              </a:rPr>
              <a:t>(Mineral, Mining, &amp; Economic Rights</a:t>
            </a:r>
            <a:endParaRPr lang="en-US" sz="1600" dirty="0"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cs typeface="Arial" pitchFamily="34" charset="0"/>
              </a:rPr>
              <a:t>(</a:t>
            </a:r>
            <a:r>
              <a:rPr lang="en-US" sz="1600" dirty="0">
                <a:latin typeface="+mj-lt"/>
                <a:cs typeface="Arial" pitchFamily="34" charset="0"/>
              </a:rPr>
              <a:t>Art. 33 (2) &amp; (3) UUD 1945</a:t>
            </a:r>
            <a:r>
              <a:rPr lang="en-US" sz="1600" dirty="0">
                <a:cs typeface="Arial" pitchFamily="34" charset="0"/>
              </a:rPr>
              <a:t>)</a:t>
            </a:r>
          </a:p>
        </p:txBody>
      </p:sp>
      <p:sp>
        <p:nvSpPr>
          <p:cNvPr id="20" name="Left-Right Arrow 19"/>
          <p:cNvSpPr/>
          <p:nvPr/>
        </p:nvSpPr>
        <p:spPr>
          <a:xfrm>
            <a:off x="5486400" y="4477377"/>
            <a:ext cx="1295400" cy="762000"/>
          </a:xfrm>
          <a:prstGeom prst="left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934200" y="4553577"/>
            <a:ext cx="1828799" cy="7620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CONTRACTOR</a:t>
            </a:r>
            <a:endParaRPr lang="id-ID" sz="17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32040" y="5322694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 smtClean="0"/>
              <a:t>Hubungan Kontraktual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52120" y="4648200"/>
            <a:ext cx="1129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 smtClean="0"/>
              <a:t>Kontrak</a:t>
            </a:r>
            <a:endParaRPr lang="en-GB" b="1" dirty="0"/>
          </a:p>
        </p:txBody>
      </p:sp>
      <p:sp>
        <p:nvSpPr>
          <p:cNvPr id="2" name="Rectangle 1"/>
          <p:cNvSpPr/>
          <p:nvPr/>
        </p:nvSpPr>
        <p:spPr>
          <a:xfrm>
            <a:off x="76200" y="5620377"/>
            <a:ext cx="8915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buFont typeface="+mj-lt"/>
              <a:buAutoNum type="arabicPeriod"/>
            </a:pPr>
            <a:r>
              <a:rPr lang="id-ID" sz="1600" dirty="0" smtClean="0"/>
              <a:t>BUMN baru khusus  akan dibentuk berdasar UU Migas yg baru &amp; tidak tunduk pada UU BUMN</a:t>
            </a:r>
          </a:p>
        </p:txBody>
      </p:sp>
      <p:sp>
        <p:nvSpPr>
          <p:cNvPr id="3" name="Rectangle 2"/>
          <p:cNvSpPr/>
          <p:nvPr/>
        </p:nvSpPr>
        <p:spPr>
          <a:xfrm>
            <a:off x="76200" y="5898758"/>
            <a:ext cx="8839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/>
            <a:r>
              <a:rPr lang="id-ID" sz="1600" dirty="0" smtClean="0"/>
              <a:t>2.	BUMN akan menyewa kontraktor untuk melakukan Kegiatan Eksplorasi dan Eksploitasi</a:t>
            </a:r>
            <a:endParaRPr lang="id-ID" sz="1600" dirty="0"/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914400" y="274638"/>
            <a:ext cx="7772400" cy="63976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8" descr="LOGO DPR R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-7962" y="88487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/>
              <a:t>OPTION </a:t>
            </a:r>
            <a:r>
              <a:rPr lang="id-ID" b="1" dirty="0">
                <a:latin typeface="+mj-lt"/>
              </a:rPr>
              <a:t>4</a:t>
            </a:r>
            <a:r>
              <a:rPr lang="id-ID" b="1" dirty="0" smtClean="0">
                <a:latin typeface="+mj-lt"/>
              </a:rPr>
              <a:t> </a:t>
            </a:r>
            <a:r>
              <a:rPr lang="id-ID" b="1" dirty="0" smtClean="0"/>
              <a:t>: LICENSING</a:t>
            </a:r>
          </a:p>
          <a:p>
            <a:pPr algn="ctr"/>
            <a:r>
              <a:rPr lang="id-ID" dirty="0" smtClean="0"/>
              <a:t>Fungsi Pengurusan : Kewenangan </a:t>
            </a:r>
            <a:r>
              <a:rPr lang="id-ID" dirty="0"/>
              <a:t>Pemerintah untuk </a:t>
            </a:r>
            <a:r>
              <a:rPr lang="en-GB" dirty="0"/>
              <a:t>mengeluarkan </a:t>
            </a:r>
            <a:r>
              <a:rPr lang="id-ID" dirty="0"/>
              <a:t>&amp;</a:t>
            </a:r>
            <a:r>
              <a:rPr lang="en-GB" dirty="0"/>
              <a:t> mencabut fasilitas perijinan, lisensi, </a:t>
            </a:r>
            <a:r>
              <a:rPr lang="id-ID" dirty="0"/>
              <a:t>&amp; </a:t>
            </a:r>
            <a:r>
              <a:rPr lang="en-GB" dirty="0" smtClean="0"/>
              <a:t>konsesi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76200" y="6186790"/>
            <a:ext cx="90598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/>
            <a:r>
              <a:rPr lang="id-ID" sz="1600" dirty="0" smtClean="0"/>
              <a:t>3.	Hubungan Hukum antara Pemerintah, BUMN Khusus dan Kontraktor akan jelas</a:t>
            </a:r>
            <a:endParaRPr lang="id-ID" sz="1600" dirty="0"/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1333500" y="152400"/>
            <a:ext cx="7581900" cy="685800"/>
          </a:xfrm>
          <a:prstGeom prst="rect">
            <a:avLst/>
          </a:prstGeom>
        </p:spPr>
        <p:txBody>
          <a:bodyPr vert="horz" lIns="0" rIns="0" bIns="0" rtlCol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id-ID" sz="40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Tata Kelola Migas</a:t>
            </a:r>
            <a:endParaRPr lang="id-ID" sz="40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6200" y="6474822"/>
            <a:ext cx="90598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/>
            <a:r>
              <a:rPr lang="id-ID" sz="1600" dirty="0" smtClean="0"/>
              <a:t>4.</a:t>
            </a:r>
            <a:r>
              <a:rPr lang="id-ID" sz="1600" dirty="0" smtClean="0"/>
              <a:t>	</a:t>
            </a:r>
            <a:r>
              <a:rPr lang="id-ID" sz="1600" dirty="0" smtClean="0"/>
              <a:t>Dapat Menggunakan jenis kontrak PSC yang di modifikasi</a:t>
            </a:r>
            <a:r>
              <a:rPr lang="id-ID" sz="1600" dirty="0" smtClean="0"/>
              <a:t>.</a:t>
            </a: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79607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7" grpId="0" animBg="1"/>
      <p:bldP spid="19" grpId="0" animBg="1"/>
      <p:bldP spid="28" grpId="0" animBg="1"/>
      <p:bldP spid="14" grpId="0"/>
      <p:bldP spid="11" grpId="0" animBg="1"/>
      <p:bldP spid="12" grpId="0" animBg="1"/>
      <p:bldP spid="13" grpId="0"/>
      <p:bldP spid="17" grpId="0"/>
      <p:bldP spid="20" grpId="0" animBg="1"/>
      <p:bldP spid="21" grpId="0" animBg="1"/>
      <p:bldP spid="22" grpId="0"/>
      <p:bldP spid="23" grpId="0"/>
      <p:bldP spid="2" grpId="0"/>
      <p:bldP spid="3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 txBox="1">
            <a:spLocks/>
          </p:cNvSpPr>
          <p:nvPr/>
        </p:nvSpPr>
        <p:spPr>
          <a:xfrm>
            <a:off x="76200" y="1143000"/>
            <a:ext cx="8915400" cy="528976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ts val="2100"/>
              </a:lnSpc>
              <a:spcBef>
                <a:spcPts val="400"/>
              </a:spcBef>
              <a:buClr>
                <a:schemeClr val="tx1"/>
              </a:buClr>
              <a:buNone/>
              <a:defRPr/>
            </a:pPr>
            <a:r>
              <a:rPr lang="id-ID" sz="1800" dirty="0" smtClean="0"/>
              <a:t>Putusan Mahkamah Kontitusi No. </a:t>
            </a:r>
            <a:r>
              <a:rPr lang="id-ID" sz="1800" dirty="0" smtClean="0">
                <a:latin typeface="+mj-lt"/>
              </a:rPr>
              <a:t>036/PUU-X/2012 </a:t>
            </a:r>
            <a:r>
              <a:rPr lang="id-ID" sz="1800" dirty="0" smtClean="0"/>
              <a:t>menjabarkan definisi Penguasaan Negara sebagaimana disebutkan dalam UUD </a:t>
            </a:r>
            <a:r>
              <a:rPr lang="id-ID" sz="1800" dirty="0" smtClean="0">
                <a:latin typeface="+mj-lt"/>
              </a:rPr>
              <a:t>1945</a:t>
            </a:r>
            <a:r>
              <a:rPr lang="id-ID" sz="1800" dirty="0" smtClean="0"/>
              <a:t>, Pasal </a:t>
            </a:r>
            <a:r>
              <a:rPr lang="id-ID" sz="1800" dirty="0" smtClean="0">
                <a:latin typeface="+mj-lt"/>
              </a:rPr>
              <a:t>33 </a:t>
            </a:r>
            <a:r>
              <a:rPr lang="id-ID" sz="1800" dirty="0" smtClean="0"/>
              <a:t>dengan memberikan mandat kepada Negara cq Pemerintah untuk:</a:t>
            </a:r>
          </a:p>
          <a:p>
            <a:pPr marL="355600" lvl="0" indent="-260350">
              <a:lnSpc>
                <a:spcPts val="2200"/>
              </a:lnSpc>
              <a:spcBef>
                <a:spcPts val="600"/>
              </a:spcBef>
              <a:buClrTx/>
              <a:buFont typeface="+mj-lt"/>
              <a:buAutoNum type="arabicPeriod"/>
            </a:pPr>
            <a:r>
              <a:rPr lang="id-ID" sz="1800" b="1" dirty="0" smtClean="0"/>
              <a:t>Mengadakan Kebijakan </a:t>
            </a:r>
            <a:r>
              <a:rPr lang="id-ID" sz="1600" b="1" i="1" dirty="0" smtClean="0"/>
              <a:t>(</a:t>
            </a:r>
            <a:r>
              <a:rPr lang="en-GB" sz="1600" i="1" dirty="0" smtClean="0"/>
              <a:t>beleid) </a:t>
            </a:r>
            <a:endParaRPr lang="id-ID" sz="1800" b="1" i="1" dirty="0" smtClean="0"/>
          </a:p>
          <a:p>
            <a:pPr marL="355600" lvl="0" indent="-260350">
              <a:lnSpc>
                <a:spcPts val="2200"/>
              </a:lnSpc>
              <a:spcBef>
                <a:spcPts val="600"/>
              </a:spcBef>
              <a:buClrTx/>
              <a:buFont typeface="+mj-lt"/>
              <a:buAutoNum type="arabicPeriod"/>
            </a:pPr>
            <a:r>
              <a:rPr lang="en-GB" sz="1800" b="1" dirty="0" smtClean="0"/>
              <a:t>Fungsi pengurusan </a:t>
            </a:r>
            <a:r>
              <a:rPr lang="en-GB" sz="1600" i="1" dirty="0" smtClean="0"/>
              <a:t>(bestuursdaad) </a:t>
            </a:r>
            <a:endParaRPr lang="id-ID" sz="1600" i="1" dirty="0" smtClean="0"/>
          </a:p>
          <a:p>
            <a:pPr marL="355600" indent="-260350">
              <a:lnSpc>
                <a:spcPts val="2200"/>
              </a:lnSpc>
              <a:spcBef>
                <a:spcPts val="600"/>
              </a:spcBef>
              <a:buClrTx/>
              <a:buNone/>
            </a:pPr>
            <a:r>
              <a:rPr lang="id-ID" sz="1600" i="1" dirty="0" smtClean="0"/>
              <a:t>	</a:t>
            </a:r>
            <a:r>
              <a:rPr lang="id-ID" sz="1600" dirty="0" smtClean="0"/>
              <a:t>Kewenangan Pemerintah untuk </a:t>
            </a:r>
            <a:r>
              <a:rPr lang="en-GB" sz="1600" dirty="0" smtClean="0"/>
              <a:t>mengeluarkan </a:t>
            </a:r>
            <a:r>
              <a:rPr lang="id-ID" sz="1600" dirty="0" smtClean="0"/>
              <a:t>&amp;</a:t>
            </a:r>
            <a:r>
              <a:rPr lang="en-GB" sz="1600" dirty="0" smtClean="0"/>
              <a:t> </a:t>
            </a:r>
            <a:r>
              <a:rPr lang="en-GB" sz="1600" dirty="0"/>
              <a:t>mencabut fasilitas perijinan, lisensi, </a:t>
            </a:r>
            <a:r>
              <a:rPr lang="id-ID" sz="1600" dirty="0" smtClean="0"/>
              <a:t>&amp; </a:t>
            </a:r>
            <a:r>
              <a:rPr lang="en-GB" sz="1600" dirty="0" smtClean="0"/>
              <a:t>konsesi</a:t>
            </a:r>
            <a:endParaRPr lang="en-GB" sz="1600" dirty="0"/>
          </a:p>
          <a:p>
            <a:pPr marL="355600" lvl="0" indent="-260350">
              <a:lnSpc>
                <a:spcPts val="2200"/>
              </a:lnSpc>
              <a:spcBef>
                <a:spcPts val="600"/>
              </a:spcBef>
              <a:buClrTx/>
              <a:buNone/>
            </a:pPr>
            <a:r>
              <a:rPr lang="id-ID" sz="1800" b="1" dirty="0" smtClean="0"/>
              <a:t>3. </a:t>
            </a:r>
            <a:r>
              <a:rPr lang="en-GB" sz="1800" b="1" dirty="0" smtClean="0"/>
              <a:t>Fungsi pengaturan</a:t>
            </a:r>
            <a:r>
              <a:rPr lang="en-GB" sz="1800" dirty="0" smtClean="0"/>
              <a:t> oleh negara </a:t>
            </a:r>
            <a:r>
              <a:rPr lang="en-GB" sz="1600" i="1" dirty="0" smtClean="0"/>
              <a:t>(regelendaad)</a:t>
            </a:r>
            <a:endParaRPr lang="id-ID" sz="1600" i="1" dirty="0" smtClean="0"/>
          </a:p>
          <a:p>
            <a:pPr marL="355600" lvl="0" indent="-260350">
              <a:lnSpc>
                <a:spcPts val="2200"/>
              </a:lnSpc>
              <a:spcBef>
                <a:spcPts val="600"/>
              </a:spcBef>
              <a:buClrTx/>
              <a:buNone/>
            </a:pPr>
            <a:r>
              <a:rPr lang="id-ID" sz="1600" dirty="0" smtClean="0"/>
              <a:t>	</a:t>
            </a:r>
            <a:r>
              <a:rPr lang="en-GB" sz="1600" dirty="0" smtClean="0"/>
              <a:t>kewenangan </a:t>
            </a:r>
            <a:r>
              <a:rPr lang="en-GB" sz="1600" dirty="0"/>
              <a:t>legislasi oleh DPR bersama Pemerintah, dan regulasi oleh Pemerintah.</a:t>
            </a:r>
            <a:endParaRPr lang="en-GB" sz="1600" i="1" dirty="0" smtClean="0"/>
          </a:p>
          <a:p>
            <a:pPr marL="355600" lvl="0" indent="-260350">
              <a:lnSpc>
                <a:spcPts val="2200"/>
              </a:lnSpc>
              <a:spcBef>
                <a:spcPts val="600"/>
              </a:spcBef>
              <a:buClrTx/>
              <a:buNone/>
            </a:pPr>
            <a:r>
              <a:rPr lang="id-ID" sz="1800" b="1" dirty="0" smtClean="0"/>
              <a:t>4.	F</a:t>
            </a:r>
            <a:r>
              <a:rPr lang="en-GB" sz="1800" b="1" dirty="0" smtClean="0"/>
              <a:t>ungsi pengawasan</a:t>
            </a:r>
            <a:r>
              <a:rPr lang="en-GB" sz="1800" dirty="0" smtClean="0"/>
              <a:t> </a:t>
            </a:r>
            <a:r>
              <a:rPr lang="en-GB" sz="1800" dirty="0"/>
              <a:t>oleh negara</a:t>
            </a:r>
            <a:r>
              <a:rPr lang="id-ID" sz="1800" dirty="0"/>
              <a:t> </a:t>
            </a:r>
            <a:r>
              <a:rPr lang="en-GB" sz="1600" i="1" dirty="0" smtClean="0"/>
              <a:t>(toezichthoudensdaad)</a:t>
            </a:r>
            <a:endParaRPr lang="id-ID" sz="1600" i="1" dirty="0" smtClean="0"/>
          </a:p>
          <a:p>
            <a:pPr marL="355600" indent="-260350">
              <a:lnSpc>
                <a:spcPts val="2200"/>
              </a:lnSpc>
              <a:spcBef>
                <a:spcPts val="600"/>
              </a:spcBef>
              <a:buClrTx/>
              <a:buNone/>
            </a:pPr>
            <a:r>
              <a:rPr lang="id-ID" sz="1600" dirty="0" smtClean="0"/>
              <a:t>	M</a:t>
            </a:r>
            <a:r>
              <a:rPr lang="en-GB" sz="1600" dirty="0" smtClean="0"/>
              <a:t>engawasi </a:t>
            </a:r>
            <a:r>
              <a:rPr lang="en-GB" sz="1600" dirty="0"/>
              <a:t>dan mengendalikan agar pelaksanaan penguasaan oleh negara atas sumber-sumber kekayaan dimaksud </a:t>
            </a:r>
            <a:r>
              <a:rPr lang="en-GB" sz="1600" dirty="0" smtClean="0"/>
              <a:t>dilakukan </a:t>
            </a:r>
            <a:r>
              <a:rPr lang="en-GB" sz="1600" dirty="0"/>
              <a:t>untuk sebesar-besarnya kemakmuran seluruh </a:t>
            </a:r>
            <a:r>
              <a:rPr lang="en-GB" sz="1600" dirty="0" smtClean="0"/>
              <a:t>rakyat</a:t>
            </a:r>
            <a:endParaRPr lang="id-ID" sz="1600" dirty="0" smtClean="0"/>
          </a:p>
          <a:p>
            <a:pPr marL="355600" lvl="0" indent="-260350">
              <a:lnSpc>
                <a:spcPts val="2200"/>
              </a:lnSpc>
              <a:spcBef>
                <a:spcPts val="600"/>
              </a:spcBef>
              <a:buClrTx/>
              <a:buAutoNum type="arabicPeriod" startAt="5"/>
            </a:pPr>
            <a:r>
              <a:rPr lang="en-GB" sz="1800" b="1" dirty="0" smtClean="0"/>
              <a:t>Fungsi pengelolaan</a:t>
            </a:r>
            <a:r>
              <a:rPr lang="en-GB" sz="1800" dirty="0" smtClean="0"/>
              <a:t> </a:t>
            </a:r>
            <a:r>
              <a:rPr lang="en-GB" sz="1600" i="1" dirty="0" smtClean="0"/>
              <a:t>(beheersdaad) </a:t>
            </a:r>
            <a:endParaRPr lang="id-ID" sz="1600" i="1" dirty="0" smtClean="0"/>
          </a:p>
          <a:p>
            <a:pPr marL="355600" lvl="0" indent="-260350">
              <a:lnSpc>
                <a:spcPts val="2200"/>
              </a:lnSpc>
              <a:spcBef>
                <a:spcPts val="600"/>
              </a:spcBef>
              <a:buClrTx/>
              <a:buNone/>
            </a:pPr>
            <a:r>
              <a:rPr lang="en-GB" sz="1600" dirty="0" smtClean="0"/>
              <a:t> </a:t>
            </a:r>
            <a:r>
              <a:rPr lang="id-ID" sz="1600" dirty="0" smtClean="0"/>
              <a:t>	D</a:t>
            </a:r>
            <a:r>
              <a:rPr lang="en-GB" sz="1600" dirty="0" smtClean="0"/>
              <a:t>ilakukan </a:t>
            </a:r>
            <a:r>
              <a:rPr lang="en-GB" sz="1600" dirty="0"/>
              <a:t>melalui mekanisme </a:t>
            </a:r>
            <a:r>
              <a:rPr lang="en-GB" sz="1600" u="sng" dirty="0"/>
              <a:t>pemilikan saham</a:t>
            </a:r>
            <a:r>
              <a:rPr lang="en-GB" sz="1600" dirty="0"/>
              <a:t> (share-holding) </a:t>
            </a:r>
            <a:r>
              <a:rPr lang="en-GB" sz="1600" u="sng" dirty="0"/>
              <a:t>dan/atau melalui keterlibatan langsung</a:t>
            </a:r>
            <a:r>
              <a:rPr lang="en-GB" sz="1600" dirty="0"/>
              <a:t> dalam manajemen </a:t>
            </a:r>
            <a:r>
              <a:rPr lang="id-ID" sz="1600" dirty="0"/>
              <a:t>BUMN</a:t>
            </a:r>
            <a:r>
              <a:rPr lang="en-GB" sz="1600" dirty="0"/>
              <a:t> atau </a:t>
            </a:r>
            <a:r>
              <a:rPr lang="id-ID" sz="1600" dirty="0"/>
              <a:t>BHMN</a:t>
            </a:r>
            <a:r>
              <a:rPr lang="en-GB" sz="1600" dirty="0"/>
              <a:t> sebagai instrumen kelembagaan, yang melaluinya Negara, c.q. Pemerintah, mendayagunakan penguasaannya atas sumber-sumber kekayaan itu untuk digunakan bagi sebesar-besarnya kemakmuran </a:t>
            </a:r>
            <a:r>
              <a:rPr lang="en-GB" sz="1600" dirty="0" smtClean="0"/>
              <a:t>rakyat</a:t>
            </a:r>
            <a:endParaRPr lang="id-ID" sz="1600" b="1" i="1" dirty="0" smtClean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066800" y="-145504"/>
            <a:ext cx="7924800" cy="838200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lang="en-US" sz="40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K</a:t>
            </a:r>
            <a:r>
              <a:rPr lang="id-ID" sz="40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edaulatan NEgara </a:t>
            </a:r>
            <a:endParaRPr lang="id-ID" sz="4000" b="1" cap="all" dirty="0">
              <a:effectLst>
                <a:reflection blurRad="12700" stA="48000" endA="300" endPos="55000" dir="5400000" sy="-90000" algn="bl" rotWithShape="0"/>
              </a:effectLst>
              <a:latin typeface="Agency FB" pitchFamily="34" charset="0"/>
              <a:ea typeface="+mj-ea"/>
              <a:cs typeface="+mj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66800" y="548680"/>
            <a:ext cx="807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200" b="1" dirty="0" smtClean="0">
                <a:latin typeface="Agency FB"/>
              </a:rPr>
              <a:t>DEFINISI PENGUASAAN NEGARA </a:t>
            </a:r>
            <a:endParaRPr lang="en-GB" sz="2200" b="1" dirty="0">
              <a:latin typeface="Agency FB"/>
            </a:endParaRPr>
          </a:p>
        </p:txBody>
      </p:sp>
    </p:spTree>
    <p:extLst>
      <p:ext uri="{BB962C8B-B14F-4D97-AF65-F5344CB8AC3E}">
        <p14:creationId xmlns:p14="http://schemas.microsoft.com/office/powerpoint/2010/main" val="181983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990600"/>
            <a:ext cx="90678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/>
              <a:t>Prof. </a:t>
            </a:r>
            <a:r>
              <a:rPr lang="id-ID" sz="1700" dirty="0" smtClean="0"/>
              <a:t>Peter D. </a:t>
            </a:r>
            <a:r>
              <a:rPr lang="en-US" sz="1700" dirty="0" smtClean="0"/>
              <a:t>Cameron, </a:t>
            </a:r>
            <a:r>
              <a:rPr lang="en-US" sz="1700" dirty="0"/>
              <a:t>‘Stabilisation in Investment Contracts and Changes of Rules in Host Countries: Tools for Oil &amp; Gas Investors’ AIPN Research paper (2006) </a:t>
            </a:r>
            <a:r>
              <a:rPr lang="en-US" sz="1700" dirty="0" smtClean="0"/>
              <a:t>13-14</a:t>
            </a:r>
            <a:endParaRPr lang="en-GB" sz="1700" dirty="0"/>
          </a:p>
        </p:txBody>
      </p:sp>
      <p:sp>
        <p:nvSpPr>
          <p:cNvPr id="3" name="Rectangle 2"/>
          <p:cNvSpPr/>
          <p:nvPr/>
        </p:nvSpPr>
        <p:spPr>
          <a:xfrm>
            <a:off x="0" y="1676400"/>
            <a:ext cx="9144000" cy="5139869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/>
            <a:r>
              <a:rPr lang="id-ID" sz="1700" dirty="0" smtClean="0">
                <a:solidFill>
                  <a:srgbClr val="00B050"/>
                </a:solidFill>
              </a:rPr>
              <a:t>“</a:t>
            </a:r>
            <a:r>
              <a:rPr lang="en-GB" sz="1700" dirty="0">
                <a:solidFill>
                  <a:srgbClr val="00B050"/>
                </a:solidFill>
              </a:rPr>
              <a:t>In most countries (including the UK, for example), the executive cannot give binding commitments about taxes or rates of taxation </a:t>
            </a:r>
            <a:endParaRPr lang="id-ID" sz="1700" dirty="0" smtClean="0">
              <a:solidFill>
                <a:srgbClr val="00B050"/>
              </a:solidFill>
            </a:endParaRPr>
          </a:p>
          <a:p>
            <a:pPr algn="ctr"/>
            <a:r>
              <a:rPr lang="en-GB" sz="1700" dirty="0" smtClean="0">
                <a:solidFill>
                  <a:srgbClr val="00B050"/>
                </a:solidFill>
              </a:rPr>
              <a:t>in </a:t>
            </a:r>
            <a:r>
              <a:rPr lang="en-GB" sz="1700" dirty="0">
                <a:solidFill>
                  <a:srgbClr val="00B050"/>
                </a:solidFill>
              </a:rPr>
              <a:t>the future. Indeed, </a:t>
            </a:r>
            <a:r>
              <a:rPr lang="en-US" sz="1700" dirty="0" smtClean="0">
                <a:solidFill>
                  <a:srgbClr val="00B050"/>
                </a:solidFill>
              </a:rPr>
              <a:t>it </a:t>
            </a:r>
            <a:r>
              <a:rPr lang="en-US" sz="1700" dirty="0">
                <a:solidFill>
                  <a:srgbClr val="00B050"/>
                </a:solidFill>
              </a:rPr>
              <a:t>can be assumed that in every country the sovereign retains </a:t>
            </a:r>
            <a:r>
              <a:rPr lang="en-US" sz="1700" dirty="0" smtClean="0">
                <a:solidFill>
                  <a:srgbClr val="00B050"/>
                </a:solidFill>
              </a:rPr>
              <a:t>the </a:t>
            </a:r>
            <a:r>
              <a:rPr lang="en-US" sz="1700" dirty="0">
                <a:solidFill>
                  <a:srgbClr val="00B050"/>
                </a:solidFill>
              </a:rPr>
              <a:t>power </a:t>
            </a:r>
            <a:r>
              <a:rPr lang="en-US" sz="1700" dirty="0" smtClean="0">
                <a:solidFill>
                  <a:srgbClr val="00B050"/>
                </a:solidFill>
              </a:rPr>
              <a:t>– in spite of any laws or contracts to the contrary – </a:t>
            </a:r>
            <a:endParaRPr lang="id-ID" sz="1700" dirty="0" smtClean="0">
              <a:solidFill>
                <a:srgbClr val="00B050"/>
              </a:solidFill>
            </a:endParaRPr>
          </a:p>
          <a:p>
            <a:pPr algn="ctr">
              <a:tabLst>
                <a:tab pos="4298950" algn="l"/>
              </a:tabLst>
            </a:pPr>
            <a:r>
              <a:rPr lang="en-US" sz="1700" dirty="0" smtClean="0">
                <a:solidFill>
                  <a:srgbClr val="00B050"/>
                </a:solidFill>
              </a:rPr>
              <a:t>to enact laws that legally will ‘trump’ previous laws (and contracts)</a:t>
            </a:r>
            <a:r>
              <a:rPr lang="id-ID" sz="1700" dirty="0" smtClean="0">
                <a:solidFill>
                  <a:srgbClr val="00B050"/>
                </a:solidFill>
              </a:rPr>
              <a:t> </a:t>
            </a:r>
            <a:r>
              <a:rPr lang="en-GB" sz="1700" dirty="0">
                <a:solidFill>
                  <a:srgbClr val="00B050"/>
                </a:solidFill>
              </a:rPr>
              <a:t>and that attempts to ‘freeze’ a petroleum contract will be unenforceable </a:t>
            </a:r>
            <a:r>
              <a:rPr lang="en-US" sz="1700" dirty="0" smtClean="0">
                <a:solidFill>
                  <a:srgbClr val="00B050"/>
                </a:solidFill>
              </a:rPr>
              <a:t>.</a:t>
            </a:r>
            <a:r>
              <a:rPr lang="id-ID" sz="1700" dirty="0" smtClean="0">
                <a:solidFill>
                  <a:srgbClr val="00B050"/>
                </a:solidFill>
              </a:rPr>
              <a:t>”</a:t>
            </a:r>
          </a:p>
          <a:p>
            <a:pPr algn="ctr"/>
            <a:endParaRPr lang="id-ID" sz="1700" dirty="0" smtClean="0">
              <a:solidFill>
                <a:srgbClr val="00B050"/>
              </a:solidFill>
            </a:endParaRPr>
          </a:p>
          <a:p>
            <a:pPr algn="ctr"/>
            <a:endParaRPr lang="id-ID" sz="1700" dirty="0">
              <a:solidFill>
                <a:srgbClr val="00B050"/>
              </a:solidFill>
            </a:endParaRPr>
          </a:p>
          <a:p>
            <a:pPr algn="ctr"/>
            <a:endParaRPr lang="id-ID" sz="1700" dirty="0" smtClean="0">
              <a:solidFill>
                <a:srgbClr val="00B050"/>
              </a:solidFill>
            </a:endParaRPr>
          </a:p>
          <a:p>
            <a:pPr algn="ctr"/>
            <a:endParaRPr lang="id-ID" sz="1700" dirty="0" smtClean="0">
              <a:solidFill>
                <a:srgbClr val="00B050"/>
              </a:solidFill>
            </a:endParaRPr>
          </a:p>
          <a:p>
            <a:pPr algn="ctr"/>
            <a:endParaRPr lang="id-ID" sz="1700" dirty="0">
              <a:solidFill>
                <a:srgbClr val="00B050"/>
              </a:solidFill>
            </a:endParaRPr>
          </a:p>
          <a:p>
            <a:pPr algn="ctr"/>
            <a:endParaRPr lang="id-ID" sz="1700" dirty="0" smtClean="0">
              <a:solidFill>
                <a:srgbClr val="00B050"/>
              </a:solidFill>
            </a:endParaRPr>
          </a:p>
          <a:p>
            <a:pPr algn="ctr"/>
            <a:endParaRPr lang="id-ID" sz="1700" dirty="0">
              <a:solidFill>
                <a:srgbClr val="00B050"/>
              </a:solidFill>
            </a:endParaRPr>
          </a:p>
          <a:p>
            <a:pPr algn="ctr"/>
            <a:endParaRPr lang="id-ID" sz="1700" dirty="0" smtClean="0">
              <a:solidFill>
                <a:srgbClr val="00B050"/>
              </a:solidFill>
            </a:endParaRPr>
          </a:p>
          <a:p>
            <a:pPr algn="ctr"/>
            <a:r>
              <a:rPr lang="id-ID" sz="1700" dirty="0" smtClean="0"/>
              <a:t>"</a:t>
            </a:r>
            <a:r>
              <a:rPr lang="id-ID" sz="1700" dirty="0"/>
              <a:t>Di sebagian besar negara (termasuk Inggris, misalnya), eksekutif tidak bisa memberikan komitmen yang mengikat tentang pajak atau tarif pajak di masa depan</a:t>
            </a:r>
            <a:r>
              <a:rPr lang="id-ID" sz="1700" dirty="0" smtClean="0"/>
              <a:t>. Maka, dapat </a:t>
            </a:r>
            <a:r>
              <a:rPr lang="id-ID" sz="1700" dirty="0"/>
              <a:t>diasumsikan bahwa di setiap negara, pihak yang berdaulat tetap memegang kekuasaan untuk membuat undang-undang yang secara hukum akan </a:t>
            </a:r>
            <a:r>
              <a:rPr lang="id-ID" sz="1700" dirty="0" smtClean="0"/>
              <a:t>‘mengalahkan’ </a:t>
            </a:r>
            <a:r>
              <a:rPr lang="id-ID" sz="1700" dirty="0"/>
              <a:t>undang-undang terdahulu (termasuk kontrak kerja sama</a:t>
            </a:r>
            <a:r>
              <a:rPr lang="id-ID" sz="1700" dirty="0" smtClean="0"/>
              <a:t>), </a:t>
            </a:r>
            <a:r>
              <a:rPr lang="id-ID" sz="1700" dirty="0"/>
              <a:t>terlepas dari hukum atau kontrak yang bertentangan </a:t>
            </a:r>
            <a:r>
              <a:rPr lang="id-ID" sz="1700" dirty="0" smtClean="0"/>
              <a:t>. </a:t>
            </a:r>
            <a:r>
              <a:rPr lang="id-ID" sz="1700" dirty="0"/>
              <a:t>Usaha untuk </a:t>
            </a:r>
            <a:r>
              <a:rPr lang="id-ID" sz="1700" dirty="0" smtClean="0"/>
              <a:t>mempertahankan isi (freeze) sebuah </a:t>
            </a:r>
            <a:r>
              <a:rPr lang="id-ID" sz="1700" dirty="0"/>
              <a:t>kontrak minyak tidak dapat dilakukan”</a:t>
            </a:r>
            <a:endParaRPr lang="id-ID" sz="1700" dirty="0" smtClean="0"/>
          </a:p>
          <a:p>
            <a:pPr algn="ctr"/>
            <a:endParaRPr lang="id-ID" sz="1700" dirty="0">
              <a:solidFill>
                <a:srgbClr val="00B050"/>
              </a:solidFill>
            </a:endParaRPr>
          </a:p>
          <a:p>
            <a:pPr algn="ctr"/>
            <a:endParaRPr lang="id-ID" sz="1700" dirty="0" smtClean="0">
              <a:solidFill>
                <a:srgbClr val="00B050"/>
              </a:solidFill>
            </a:endParaRPr>
          </a:p>
          <a:p>
            <a:pPr algn="ctr"/>
            <a:endParaRPr lang="id-ID" sz="1700" dirty="0">
              <a:solidFill>
                <a:srgbClr val="00B050"/>
              </a:solidFill>
            </a:endParaRPr>
          </a:p>
          <a:p>
            <a:pPr algn="ctr"/>
            <a:endParaRPr lang="id-ID" sz="1700" dirty="0" smtClean="0">
              <a:solidFill>
                <a:srgbClr val="00B05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2731" y="5456872"/>
            <a:ext cx="8752667" cy="1477328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/>
            <a:endParaRPr lang="id-ID" dirty="0"/>
          </a:p>
          <a:p>
            <a:pPr algn="ctr"/>
            <a:r>
              <a:rPr lang="id-ID" dirty="0" smtClean="0">
                <a:solidFill>
                  <a:srgbClr val="00B050"/>
                </a:solidFill>
              </a:rPr>
              <a:t>“...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>
                <a:solidFill>
                  <a:srgbClr val="00B050"/>
                </a:solidFill>
              </a:rPr>
              <a:t>what the law gives, law can also take it away</a:t>
            </a:r>
            <a:r>
              <a:rPr lang="id-ID" dirty="0">
                <a:solidFill>
                  <a:srgbClr val="00B050"/>
                </a:solidFill>
              </a:rPr>
              <a:t>”</a:t>
            </a:r>
          </a:p>
          <a:p>
            <a:pPr algn="ctr"/>
            <a:endParaRPr lang="id-ID" dirty="0" smtClean="0">
              <a:solidFill>
                <a:srgbClr val="00B050"/>
              </a:solidFill>
            </a:endParaRPr>
          </a:p>
          <a:p>
            <a:pPr algn="ctr"/>
            <a:endParaRPr lang="id-ID" dirty="0">
              <a:solidFill>
                <a:srgbClr val="00B050"/>
              </a:solidFill>
            </a:endParaRPr>
          </a:p>
          <a:p>
            <a:pPr algn="ctr"/>
            <a:endParaRPr lang="id-ID" dirty="0">
              <a:solidFill>
                <a:srgbClr val="00B050"/>
              </a:solidFill>
            </a:endParaRPr>
          </a:p>
          <a:p>
            <a:pPr algn="ctr"/>
            <a:r>
              <a:rPr lang="id-ID" dirty="0" smtClean="0">
                <a:solidFill>
                  <a:srgbClr val="000000"/>
                </a:solidFill>
              </a:rPr>
              <a:t>“... apa yang sudah diadakan oleh undang-undang, maka undang-undang yang baru dapat pula meniadakannya” </a:t>
            </a:r>
            <a:endParaRPr lang="id-ID" dirty="0">
              <a:solidFill>
                <a:srgbClr val="000000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4495800" y="5638800"/>
            <a:ext cx="45719" cy="990600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5086925"/>
            <a:ext cx="87743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Jean-Marc Loncle and Damien Philibert-Pollez, ‘Stabilisation clauses in investment contracts’ [2009] IBLJ </a:t>
            </a:r>
            <a:r>
              <a:rPr lang="en-US" dirty="0" smtClean="0"/>
              <a:t>267</a:t>
            </a:r>
            <a:endParaRPr lang="id-ID" dirty="0"/>
          </a:p>
        </p:txBody>
      </p:sp>
      <p:sp>
        <p:nvSpPr>
          <p:cNvPr id="12" name="Flowchart: Process 11"/>
          <p:cNvSpPr/>
          <p:nvPr/>
        </p:nvSpPr>
        <p:spPr>
          <a:xfrm>
            <a:off x="4495800" y="1600200"/>
            <a:ext cx="45719" cy="3200400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914400" y="274638"/>
            <a:ext cx="7772400" cy="63976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066800" y="-145504"/>
            <a:ext cx="7924800" cy="838200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lang="en-US" sz="40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K</a:t>
            </a:r>
            <a:r>
              <a:rPr lang="id-ID" sz="40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edaulatan NEgara </a:t>
            </a:r>
            <a:endParaRPr lang="id-ID" sz="4000" b="1" cap="all" dirty="0">
              <a:effectLst>
                <a:reflection blurRad="12700" stA="48000" endA="300" endPos="55000" dir="5400000" sy="-90000" algn="bl" rotWithShape="0"/>
              </a:effectLst>
              <a:latin typeface="Agency FB" pitchFamily="34" charset="0"/>
              <a:ea typeface="+mj-ea"/>
              <a:cs typeface="+mj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66800" y="548680"/>
            <a:ext cx="807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200" b="1" dirty="0" smtClean="0">
                <a:latin typeface="Agency FB"/>
              </a:rPr>
              <a:t>HUBUNGAN KONTRAKTUAL</a:t>
            </a:r>
            <a:endParaRPr lang="en-GB" sz="2200" b="1" dirty="0">
              <a:latin typeface="Agency FB"/>
            </a:endParaRPr>
          </a:p>
        </p:txBody>
      </p:sp>
    </p:spTree>
    <p:extLst>
      <p:ext uri="{BB962C8B-B14F-4D97-AF65-F5344CB8AC3E}">
        <p14:creationId xmlns:p14="http://schemas.microsoft.com/office/powerpoint/2010/main" val="11286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219200"/>
            <a:ext cx="90678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/>
              <a:t>Bede </a:t>
            </a:r>
            <a:r>
              <a:rPr lang="en-US" sz="1700" dirty="0"/>
              <a:t>Nwete, ‘To what extent can renegotiation clauses achieve stability and flexibility in petroleum development contracts?’ [2006]  IELTR 2 </a:t>
            </a:r>
            <a:r>
              <a:rPr lang="en-US" sz="1700" dirty="0" smtClean="0"/>
              <a:t>56</a:t>
            </a:r>
            <a:endParaRPr lang="id-ID" sz="17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128896" y="1879446"/>
            <a:ext cx="8786503" cy="2308324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>
              <a:tabLst>
                <a:tab pos="8516938" algn="l"/>
              </a:tabLst>
            </a:pPr>
            <a:r>
              <a:rPr lang="id-ID" dirty="0">
                <a:solidFill>
                  <a:srgbClr val="00B050"/>
                </a:solidFill>
              </a:rPr>
              <a:t>“... </a:t>
            </a:r>
            <a:r>
              <a:rPr lang="en-US" dirty="0">
                <a:solidFill>
                  <a:srgbClr val="00B050"/>
                </a:solidFill>
              </a:rPr>
              <a:t>it is inconceivable if a contract will supersede an Act of Parliament or </a:t>
            </a:r>
            <a:endParaRPr lang="id-ID" dirty="0">
              <a:solidFill>
                <a:srgbClr val="00B050"/>
              </a:solidFill>
            </a:endParaRPr>
          </a:p>
          <a:p>
            <a:pPr algn="ctr">
              <a:tabLst>
                <a:tab pos="8516938" algn="l"/>
              </a:tabLst>
            </a:pPr>
            <a:r>
              <a:rPr lang="en-US" dirty="0">
                <a:solidFill>
                  <a:srgbClr val="00B050"/>
                </a:solidFill>
              </a:rPr>
              <a:t>the </a:t>
            </a:r>
            <a:r>
              <a:rPr lang="en-US" dirty="0" smtClean="0">
                <a:solidFill>
                  <a:srgbClr val="00B050"/>
                </a:solidFill>
              </a:rPr>
              <a:t>legislature </a:t>
            </a:r>
            <a:r>
              <a:rPr lang="en-US" dirty="0">
                <a:solidFill>
                  <a:srgbClr val="00B050"/>
                </a:solidFill>
              </a:rPr>
              <a:t>by shielding it from a new legal or fiscal regime.</a:t>
            </a:r>
            <a:r>
              <a:rPr lang="id-ID" dirty="0" smtClean="0">
                <a:solidFill>
                  <a:srgbClr val="00B050"/>
                </a:solidFill>
              </a:rPr>
              <a:t>”</a:t>
            </a:r>
          </a:p>
          <a:p>
            <a:pPr algn="ctr">
              <a:tabLst>
                <a:tab pos="8516938" algn="l"/>
              </a:tabLst>
            </a:pPr>
            <a:endParaRPr lang="id-ID" dirty="0" smtClean="0">
              <a:solidFill>
                <a:srgbClr val="00B050"/>
              </a:solidFill>
            </a:endParaRPr>
          </a:p>
          <a:p>
            <a:pPr algn="ctr">
              <a:tabLst>
                <a:tab pos="8516938" algn="l"/>
              </a:tabLst>
            </a:pPr>
            <a:endParaRPr lang="id-ID" dirty="0" smtClean="0">
              <a:solidFill>
                <a:srgbClr val="FF0000"/>
              </a:solidFill>
            </a:endParaRPr>
          </a:p>
          <a:p>
            <a:pPr algn="ctr">
              <a:tabLst>
                <a:tab pos="8516938" algn="l"/>
              </a:tabLst>
            </a:pPr>
            <a:endParaRPr lang="id-ID" dirty="0">
              <a:solidFill>
                <a:srgbClr val="FF0000"/>
              </a:solidFill>
            </a:endParaRPr>
          </a:p>
          <a:p>
            <a:pPr algn="ctr">
              <a:tabLst>
                <a:tab pos="8516938" algn="l"/>
              </a:tabLst>
            </a:pPr>
            <a:endParaRPr lang="id-ID" dirty="0" smtClean="0">
              <a:solidFill>
                <a:srgbClr val="FF0000"/>
              </a:solidFill>
            </a:endParaRPr>
          </a:p>
          <a:p>
            <a:pPr algn="ctr">
              <a:tabLst>
                <a:tab pos="8516938" algn="l"/>
              </a:tabLst>
            </a:pPr>
            <a:r>
              <a:rPr lang="id-ID" dirty="0" smtClean="0"/>
              <a:t>"... </a:t>
            </a:r>
            <a:r>
              <a:rPr lang="id-ID" dirty="0"/>
              <a:t>tak terbayangkan jika </a:t>
            </a:r>
            <a:r>
              <a:rPr lang="id-ID" dirty="0" smtClean="0"/>
              <a:t>sebuah kontrak </a:t>
            </a:r>
            <a:r>
              <a:rPr lang="id-ID" dirty="0"/>
              <a:t>akan menggantikan </a:t>
            </a:r>
            <a:r>
              <a:rPr lang="id-ID" dirty="0" smtClean="0"/>
              <a:t>sebuah undang-undang dengan melindunginya dari </a:t>
            </a:r>
            <a:r>
              <a:rPr lang="id-ID" dirty="0"/>
              <a:t>rezim hukum atau fiskal yang baru. "</a:t>
            </a:r>
            <a:r>
              <a:rPr lang="id-ID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tabLst>
                <a:tab pos="8516938" algn="l"/>
              </a:tabLst>
            </a:pP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2" y="3544669"/>
            <a:ext cx="89154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Jean-Marc </a:t>
            </a:r>
            <a:r>
              <a:rPr lang="en-US" dirty="0"/>
              <a:t>Loncle and Damien Philibert-Pollez, ‘Stabilisation clauses in investment contracts’ [2009] IBLJ 267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-1" y="4267200"/>
            <a:ext cx="8915399" cy="2862323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/>
            <a:r>
              <a:rPr lang="id-ID" dirty="0" smtClean="0">
                <a:solidFill>
                  <a:srgbClr val="00B050"/>
                </a:solidFill>
              </a:rPr>
              <a:t>“</a:t>
            </a:r>
            <a:r>
              <a:rPr lang="en-US" dirty="0">
                <a:solidFill>
                  <a:srgbClr val="00B050"/>
                </a:solidFill>
              </a:rPr>
              <a:t>at anytime during the duration of the </a:t>
            </a:r>
            <a:r>
              <a:rPr lang="id-ID" dirty="0" smtClean="0">
                <a:solidFill>
                  <a:srgbClr val="00B050"/>
                </a:solidFill>
              </a:rPr>
              <a:t>contract</a:t>
            </a:r>
            <a:r>
              <a:rPr lang="en-US" dirty="0" smtClean="0">
                <a:solidFill>
                  <a:srgbClr val="00B050"/>
                </a:solidFill>
              </a:rPr>
              <a:t>, </a:t>
            </a:r>
            <a:r>
              <a:rPr lang="en-US" dirty="0">
                <a:solidFill>
                  <a:srgbClr val="00B050"/>
                </a:solidFill>
              </a:rPr>
              <a:t>the host state can use its power from its capacity as sovereign state to modify its law and change the legal environment of the Petroleum and Gas Contract</a:t>
            </a:r>
            <a:r>
              <a:rPr lang="id-ID" dirty="0">
                <a:solidFill>
                  <a:srgbClr val="00B050"/>
                </a:solidFill>
              </a:rPr>
              <a:t> “</a:t>
            </a:r>
          </a:p>
          <a:p>
            <a:endParaRPr lang="id-ID" dirty="0" smtClean="0"/>
          </a:p>
          <a:p>
            <a:endParaRPr lang="id-ID" dirty="0"/>
          </a:p>
          <a:p>
            <a:endParaRPr lang="en-GB" dirty="0"/>
          </a:p>
          <a:p>
            <a:pPr algn="ctr"/>
            <a:endParaRPr lang="id-ID" dirty="0" smtClean="0">
              <a:solidFill>
                <a:srgbClr val="FF0000"/>
              </a:solidFill>
            </a:endParaRPr>
          </a:p>
          <a:p>
            <a:pPr algn="ctr"/>
            <a:r>
              <a:rPr lang="id-ID" dirty="0" smtClean="0"/>
              <a:t>"</a:t>
            </a:r>
            <a:r>
              <a:rPr lang="id-ID" dirty="0"/>
              <a:t>Kapan saja selama masa kontrak, negara tuan rumah dapat menggunakan </a:t>
            </a:r>
            <a:r>
              <a:rPr lang="id-ID" dirty="0" smtClean="0"/>
              <a:t>kekuasaanya sebagai </a:t>
            </a:r>
            <a:r>
              <a:rPr lang="id-ID" dirty="0"/>
              <a:t>negara berdaulat untuk memodifikasi </a:t>
            </a:r>
            <a:r>
              <a:rPr lang="id-ID" dirty="0" smtClean="0"/>
              <a:t>hukumnya </a:t>
            </a:r>
            <a:r>
              <a:rPr lang="id-ID" dirty="0"/>
              <a:t>dan mengubah </a:t>
            </a:r>
            <a:r>
              <a:rPr lang="id-ID" dirty="0" smtClean="0"/>
              <a:t>rujukan hukum daripada kontrak Minyak </a:t>
            </a:r>
            <a:r>
              <a:rPr lang="id-ID" dirty="0"/>
              <a:t>dan </a:t>
            </a:r>
            <a:r>
              <a:rPr lang="id-ID" dirty="0" smtClean="0"/>
              <a:t>Gas"</a:t>
            </a:r>
            <a:endParaRPr lang="id-ID" dirty="0">
              <a:solidFill>
                <a:srgbClr val="FF0000"/>
              </a:solidFill>
            </a:endParaRPr>
          </a:p>
          <a:p>
            <a:pPr algn="ctr">
              <a:buFont typeface="Arial" charset="0"/>
              <a:buChar char="•"/>
            </a:pPr>
            <a:endParaRPr lang="id-ID" dirty="0">
              <a:latin typeface="Calibri" pitchFamily="34" charset="0"/>
            </a:endParaRPr>
          </a:p>
        </p:txBody>
      </p:sp>
      <p:sp>
        <p:nvSpPr>
          <p:cNvPr id="11" name="Flowchart: Process 10"/>
          <p:cNvSpPr/>
          <p:nvPr/>
        </p:nvSpPr>
        <p:spPr>
          <a:xfrm>
            <a:off x="4419600" y="4310122"/>
            <a:ext cx="45719" cy="1905000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2" name="Flowchart: Process 11"/>
          <p:cNvSpPr/>
          <p:nvPr/>
        </p:nvSpPr>
        <p:spPr>
          <a:xfrm flipH="1">
            <a:off x="4419600" y="1828800"/>
            <a:ext cx="53984" cy="1371600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 algn="ctr">
              <a:buFont typeface="Arial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914400" y="274638"/>
            <a:ext cx="7772400" cy="63976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066800" y="-145504"/>
            <a:ext cx="7924800" cy="838200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lang="en-US" sz="40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K</a:t>
            </a:r>
            <a:r>
              <a:rPr lang="id-ID" sz="4000" b="1" cap="all" dirty="0" smtClean="0"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edaulatan NEgara </a:t>
            </a:r>
            <a:endParaRPr lang="id-ID" sz="4000" b="1" cap="all" dirty="0">
              <a:effectLst>
                <a:reflection blurRad="12700" stA="48000" endA="300" endPos="55000" dir="5400000" sy="-90000" algn="bl" rotWithShape="0"/>
              </a:effectLst>
              <a:latin typeface="Agency FB" pitchFamily="34" charset="0"/>
              <a:ea typeface="+mj-ea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66800" y="548680"/>
            <a:ext cx="807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200" b="1" dirty="0" smtClean="0">
                <a:latin typeface="Agency FB"/>
              </a:rPr>
              <a:t>HUBUNGAN KONTRAKTUAL</a:t>
            </a:r>
            <a:endParaRPr lang="en-GB" sz="2200" b="1" dirty="0">
              <a:latin typeface="Agency FB"/>
            </a:endParaRPr>
          </a:p>
        </p:txBody>
      </p:sp>
    </p:spTree>
    <p:extLst>
      <p:ext uri="{BB962C8B-B14F-4D97-AF65-F5344CB8AC3E}">
        <p14:creationId xmlns:p14="http://schemas.microsoft.com/office/powerpoint/2010/main" val="25443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069568"/>
            <a:ext cx="8839200" cy="626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5600" algn="l"/>
              </a:tabLst>
            </a:pPr>
            <a:r>
              <a:rPr lang="id-ID" sz="2000" b="1" dirty="0" smtClean="0">
                <a:latin typeface="+mj-lt"/>
              </a:rPr>
              <a:t>1.	Modern Hybrid Stabilisation Clause</a:t>
            </a:r>
          </a:p>
          <a:p>
            <a:pPr marL="635000" indent="-363538" algn="just">
              <a:buFont typeface="Wingdings" pitchFamily="2" charset="2"/>
              <a:buChar char="§"/>
              <a:tabLst>
                <a:tab pos="355600" algn="l"/>
              </a:tabLst>
            </a:pPr>
            <a:r>
              <a:rPr lang="id-ID" sz="2000" dirty="0" smtClean="0">
                <a:latin typeface="+mj-lt"/>
              </a:rPr>
              <a:t>Klausul ini melindungi kepentingan investor dengan menyeimbangkan manfaat atau mempertahankan keseimbangan ekonomi dari tanggal efektif kontrak.</a:t>
            </a:r>
          </a:p>
          <a:p>
            <a:pPr marL="635000" indent="-363538">
              <a:buFont typeface="Wingdings" pitchFamily="2" charset="2"/>
              <a:buChar char="§"/>
              <a:tabLst>
                <a:tab pos="355600" algn="l"/>
              </a:tabLst>
            </a:pPr>
            <a:r>
              <a:rPr lang="en-US" sz="2000" dirty="0" smtClean="0">
                <a:latin typeface="+mj-lt"/>
              </a:rPr>
              <a:t>Kontrak </a:t>
            </a:r>
            <a:r>
              <a:rPr lang="en-US" sz="2000" dirty="0">
                <a:latin typeface="+mj-lt"/>
              </a:rPr>
              <a:t>mengatur penyesuaian otomatis dengan cara tertentu ketika </a:t>
            </a:r>
            <a:r>
              <a:rPr lang="en-US" sz="2000" i="1" dirty="0">
                <a:latin typeface="+mj-lt"/>
              </a:rPr>
              <a:t>economic equilibrium</a:t>
            </a:r>
            <a:r>
              <a:rPr lang="en-US" sz="2000" dirty="0"/>
              <a:t> </a:t>
            </a:r>
            <a:r>
              <a:rPr lang="en-US" sz="2000" dirty="0" smtClean="0">
                <a:latin typeface="+mj-lt"/>
              </a:rPr>
              <a:t>kontrak </a:t>
            </a:r>
            <a:r>
              <a:rPr lang="en-US" sz="2000" dirty="0">
                <a:latin typeface="+mj-lt"/>
              </a:rPr>
              <a:t>terganggu. Sebagai contoh, jika pemerintah yang meningkatkan pajak, kontrak akan secara otomatis menyesuaikan bagian minyak mentah untuk mempertahankan </a:t>
            </a:r>
            <a:r>
              <a:rPr lang="en-US" sz="2000" i="1" dirty="0">
                <a:latin typeface="+mj-lt"/>
              </a:rPr>
              <a:t>economic equilibrium</a:t>
            </a:r>
            <a:r>
              <a:rPr lang="en-US" sz="2000" dirty="0" smtClean="0">
                <a:latin typeface="+mj-lt"/>
              </a:rPr>
              <a:t> nya.</a:t>
            </a:r>
            <a:endParaRPr lang="id-ID" sz="2000" dirty="0" smtClean="0">
              <a:latin typeface="+mj-lt"/>
            </a:endParaRPr>
          </a:p>
          <a:p>
            <a:pPr marL="635000" indent="-363538">
              <a:buFont typeface="Wingdings" pitchFamily="2" charset="2"/>
              <a:buChar char="§"/>
              <a:tabLst>
                <a:tab pos="355600" algn="l"/>
              </a:tabLst>
            </a:pPr>
            <a:r>
              <a:rPr lang="id-ID" sz="2000" b="1" u="sng" dirty="0" smtClean="0">
                <a:latin typeface="+mj-lt"/>
              </a:rPr>
              <a:t>Namun</a:t>
            </a:r>
            <a:r>
              <a:rPr lang="id-ID" sz="2000" dirty="0" smtClean="0">
                <a:latin typeface="+mj-lt"/>
              </a:rPr>
              <a:t>, hal itu juga perlu dilengkapi </a:t>
            </a:r>
            <a:r>
              <a:rPr lang="id-ID" sz="2000" i="1" dirty="0" smtClean="0">
                <a:latin typeface="+mj-lt"/>
              </a:rPr>
              <a:t>dengan </a:t>
            </a:r>
            <a:r>
              <a:rPr lang="en-US" sz="2000" i="1" dirty="0">
                <a:latin typeface="+mj-lt"/>
              </a:rPr>
              <a:t>Negotiated Economic Balancing</a:t>
            </a:r>
            <a:r>
              <a:rPr lang="id-ID" sz="2000" i="1" dirty="0">
                <a:latin typeface="+mj-lt"/>
              </a:rPr>
              <a:t> Clause</a:t>
            </a:r>
            <a:r>
              <a:rPr lang="id-ID" sz="2000" dirty="0" smtClean="0">
                <a:latin typeface="+mj-lt"/>
              </a:rPr>
              <a:t>, sehingga hal itu terjadi terbatas pada beberapa peristiwa yang memicu tertentu, misalnya jika harga minyak ke tingkat tertentu atau ketika semua biaya Investor telah pulih.</a:t>
            </a:r>
          </a:p>
          <a:p>
            <a:pPr>
              <a:tabLst>
                <a:tab pos="355600" algn="l"/>
              </a:tabLst>
            </a:pPr>
            <a:endParaRPr lang="id-ID" sz="1600" dirty="0" smtClean="0">
              <a:latin typeface="+mj-lt"/>
            </a:endParaRPr>
          </a:p>
          <a:p>
            <a:pPr>
              <a:tabLst>
                <a:tab pos="355600" algn="l"/>
              </a:tabLst>
            </a:pPr>
            <a:r>
              <a:rPr lang="id-ID" sz="2000" b="1" dirty="0">
                <a:latin typeface="+mj-lt"/>
              </a:rPr>
              <a:t>2</a:t>
            </a:r>
            <a:r>
              <a:rPr lang="id-ID" sz="2000" b="1" dirty="0" smtClean="0">
                <a:latin typeface="+mj-lt"/>
              </a:rPr>
              <a:t>. Tax Refund</a:t>
            </a:r>
          </a:p>
          <a:p>
            <a:pPr marL="630238" lvl="0" indent="-358775">
              <a:buFont typeface="Wingdings" pitchFamily="2" charset="2"/>
              <a:buChar char="§"/>
              <a:tabLst>
                <a:tab pos="355600" algn="l"/>
              </a:tabLst>
            </a:pPr>
            <a:r>
              <a:rPr lang="id-ID" sz="2000" dirty="0">
                <a:solidFill>
                  <a:prstClr val="black"/>
                </a:solidFill>
                <a:latin typeface="+mj-lt"/>
              </a:rPr>
              <a:t>Kontraktor KKS wajib membayar semua pajak yang berlaku selama masa kontrak, tapi kontraktor PSC dapat mengajukan permohonan restitusi kepada Direktorat Jenderal Anggaran, Kementerian Keuangan</a:t>
            </a:r>
            <a:r>
              <a:rPr lang="id-ID" sz="2000" dirty="0" smtClean="0">
                <a:solidFill>
                  <a:prstClr val="black"/>
                </a:solidFill>
                <a:latin typeface="+mj-lt"/>
              </a:rPr>
              <a:t>.</a:t>
            </a:r>
            <a:endParaRPr lang="id-ID" sz="2000" dirty="0" smtClean="0">
              <a:latin typeface="+mj-lt"/>
            </a:endParaRPr>
          </a:p>
          <a:p>
            <a:pPr marL="285750" indent="-285750">
              <a:buFont typeface="Wingdings" pitchFamily="2" charset="2"/>
              <a:buChar char="§"/>
              <a:tabLst>
                <a:tab pos="355600" algn="l"/>
              </a:tabLst>
            </a:pPr>
            <a:endParaRPr lang="id-ID" sz="300" dirty="0" smtClean="0">
              <a:latin typeface="+mj-lt"/>
            </a:endParaRPr>
          </a:p>
          <a:p>
            <a:pPr>
              <a:tabLst>
                <a:tab pos="355600" algn="l"/>
              </a:tabLst>
            </a:pPr>
            <a:endParaRPr lang="id-ID" sz="2000" dirty="0">
              <a:latin typeface="+mj-lt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1333500" y="152400"/>
            <a:ext cx="7581900" cy="685800"/>
          </a:xfrm>
          <a:prstGeom prst="rect">
            <a:avLst/>
          </a:prstGeom>
        </p:spPr>
        <p:txBody>
          <a:bodyPr vert="horz" lIns="0" rIns="0" bIns="0" rtlCol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id-ID" sz="40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kedaulatan &amp; Solusi</a:t>
            </a:r>
            <a:endParaRPr lang="id-ID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13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496" y="1060771"/>
            <a:ext cx="9067800" cy="5464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2000" b="1" dirty="0" smtClean="0"/>
              <a:t>Apakah meng-Internasionalisasi kontrak dengan menentukan hukum yang berlaku pada kontrak benar-benar  merupakan pilihan?? </a:t>
            </a:r>
          </a:p>
          <a:p>
            <a:pPr algn="ctr"/>
            <a:r>
              <a:rPr lang="id-ID" sz="2000" b="1" u="sng" dirty="0" smtClean="0">
                <a:solidFill>
                  <a:schemeClr val="bg2">
                    <a:lumMod val="50000"/>
                  </a:schemeClr>
                </a:solidFill>
              </a:rPr>
              <a:t>Kemungkinan Besar Tidak</a:t>
            </a:r>
          </a:p>
          <a:p>
            <a:pPr algn="ctr"/>
            <a:r>
              <a:rPr lang="id-ID" sz="2000" dirty="0" smtClean="0">
                <a:solidFill>
                  <a:schemeClr val="bg2">
                    <a:lumMod val="50000"/>
                  </a:schemeClr>
                </a:solidFill>
              </a:rPr>
              <a:t>Dalam </a:t>
            </a:r>
            <a:r>
              <a:rPr lang="id-ID" sz="2000" dirty="0">
                <a:solidFill>
                  <a:schemeClr val="bg2">
                    <a:lumMod val="50000"/>
                  </a:schemeClr>
                </a:solidFill>
              </a:rPr>
              <a:t>Bagian </a:t>
            </a:r>
            <a:r>
              <a:rPr lang="id-ID" sz="2000" dirty="0" smtClean="0">
                <a:solidFill>
                  <a:schemeClr val="bg2">
                    <a:lumMod val="50000"/>
                  </a:schemeClr>
                </a:solidFill>
              </a:rPr>
              <a:t>'Ketentuan </a:t>
            </a:r>
            <a:r>
              <a:rPr lang="id-ID" sz="2000" dirty="0">
                <a:solidFill>
                  <a:schemeClr val="bg2">
                    <a:lumMod val="50000"/>
                  </a:schemeClr>
                </a:solidFill>
              </a:rPr>
              <a:t>Lain' </a:t>
            </a:r>
            <a:r>
              <a:rPr lang="id-ID" sz="2000" dirty="0" smtClean="0">
                <a:solidFill>
                  <a:schemeClr val="bg2">
                    <a:lumMod val="50000"/>
                  </a:schemeClr>
                </a:solidFill>
              </a:rPr>
              <a:t>pada PSC  Indonesia, menyatakan </a:t>
            </a:r>
            <a:r>
              <a:rPr lang="id-ID" sz="2000" dirty="0">
                <a:solidFill>
                  <a:schemeClr val="bg2">
                    <a:lumMod val="50000"/>
                  </a:schemeClr>
                </a:solidFill>
              </a:rPr>
              <a:t>bahwa </a:t>
            </a:r>
          </a:p>
          <a:p>
            <a:pPr algn="ctr"/>
            <a:r>
              <a:rPr lang="id-ID" sz="2000" dirty="0">
                <a:solidFill>
                  <a:schemeClr val="bg2">
                    <a:lumMod val="50000"/>
                  </a:schemeClr>
                </a:solidFill>
              </a:rPr>
              <a:t>"Undang-undang Republik Indonesia berlaku terhadap kontrak ini </a:t>
            </a:r>
            <a:r>
              <a:rPr lang="id-ID" sz="2000" dirty="0" smtClean="0">
                <a:solidFill>
                  <a:schemeClr val="bg2">
                    <a:lumMod val="50000"/>
                  </a:schemeClr>
                </a:solidFill>
              </a:rPr>
              <a:t>“</a:t>
            </a:r>
          </a:p>
          <a:p>
            <a:pPr algn="ctr"/>
            <a:endParaRPr lang="id-ID" sz="2000" dirty="0" smtClean="0">
              <a:solidFill>
                <a:srgbClr val="FF0000"/>
              </a:solidFill>
            </a:endParaRPr>
          </a:p>
          <a:p>
            <a:pPr algn="just"/>
            <a:r>
              <a:rPr lang="id-ID" sz="2020" dirty="0" smtClean="0"/>
              <a:t>Dalam kasus The </a:t>
            </a:r>
            <a:r>
              <a:rPr lang="en-US" sz="2020" dirty="0" smtClean="0"/>
              <a:t>Texaco </a:t>
            </a:r>
            <a:r>
              <a:rPr lang="en-US" sz="2020" dirty="0"/>
              <a:t>Overseas Petroleum Company </a:t>
            </a:r>
            <a:r>
              <a:rPr lang="en-US" sz="2020" dirty="0" smtClean="0"/>
              <a:t>vs. </a:t>
            </a:r>
            <a:r>
              <a:rPr lang="en-US" sz="2020" dirty="0"/>
              <a:t>The Government of the Libyan Arab </a:t>
            </a:r>
            <a:r>
              <a:rPr lang="en-US" sz="2020" dirty="0" smtClean="0"/>
              <a:t>Republic</a:t>
            </a:r>
            <a:r>
              <a:rPr lang="id-ID" sz="2020" dirty="0" smtClean="0"/>
              <a:t>, dijelaskan bahwa meng-internasionalisasi kontrak sebagai berikut</a:t>
            </a:r>
            <a:r>
              <a:rPr lang="en-US" sz="2020" dirty="0" smtClean="0"/>
              <a:t>:</a:t>
            </a:r>
            <a:endParaRPr lang="id-ID" sz="2020" dirty="0" smtClean="0"/>
          </a:p>
          <a:p>
            <a:endParaRPr lang="en-US" sz="1100" dirty="0" smtClean="0"/>
          </a:p>
          <a:p>
            <a:pPr algn="ctr">
              <a:lnSpc>
                <a:spcPts val="2100"/>
              </a:lnSpc>
            </a:pPr>
            <a:r>
              <a:rPr lang="en-US" sz="1950" i="1" dirty="0" smtClean="0">
                <a:solidFill>
                  <a:srgbClr val="000000"/>
                </a:solidFill>
              </a:rPr>
              <a:t>"... </a:t>
            </a:r>
            <a:r>
              <a:rPr lang="en-US" sz="1950" i="1" dirty="0">
                <a:solidFill>
                  <a:srgbClr val="000000"/>
                </a:solidFill>
              </a:rPr>
              <a:t>Kontrak antara Negara dan usaha perorangan/badan usaha bisa 'internasionalisasi' dalam arti menjadi sasaran satu-satunya tatanan hukum lainnya kita kenal, yaitu hukum publik internasional. Ini tidak berarti atau pernah dimaksudkan untuk </a:t>
            </a:r>
            <a:r>
              <a:rPr lang="en-US" sz="1950" i="1" dirty="0" smtClean="0">
                <a:solidFill>
                  <a:srgbClr val="000000"/>
                </a:solidFill>
              </a:rPr>
              <a:t>bahwa </a:t>
            </a:r>
            <a:r>
              <a:rPr lang="en-US" sz="1950" i="1" dirty="0">
                <a:solidFill>
                  <a:srgbClr val="000000"/>
                </a:solidFill>
              </a:rPr>
              <a:t>kontrak Negara harus dianggap sebagai perjanjian atau harus diatur oleh hukum </a:t>
            </a:r>
            <a:r>
              <a:rPr lang="id-ID" sz="1950" i="1" dirty="0" smtClean="0">
                <a:solidFill>
                  <a:srgbClr val="000000"/>
                </a:solidFill>
              </a:rPr>
              <a:t>publik </a:t>
            </a:r>
            <a:r>
              <a:rPr lang="en-US" sz="1950" i="1" dirty="0" smtClean="0">
                <a:solidFill>
                  <a:srgbClr val="000000"/>
                </a:solidFill>
              </a:rPr>
              <a:t>internasional dalam </a:t>
            </a:r>
            <a:r>
              <a:rPr lang="en-US" sz="1950" i="1" dirty="0">
                <a:solidFill>
                  <a:srgbClr val="000000"/>
                </a:solidFill>
              </a:rPr>
              <a:t>cara yang sama seperti transaksi </a:t>
            </a:r>
            <a:r>
              <a:rPr lang="en-US" sz="1950" i="1" dirty="0" smtClean="0">
                <a:solidFill>
                  <a:srgbClr val="000000"/>
                </a:solidFill>
              </a:rPr>
              <a:t>antara</a:t>
            </a:r>
            <a:r>
              <a:rPr lang="id-ID" sz="1950" i="1" dirty="0" smtClean="0">
                <a:solidFill>
                  <a:srgbClr val="000000"/>
                </a:solidFill>
              </a:rPr>
              <a:t> Negara</a:t>
            </a:r>
            <a:r>
              <a:rPr lang="en-US" sz="1950" i="1" dirty="0" smtClean="0">
                <a:solidFill>
                  <a:srgbClr val="000000"/>
                </a:solidFill>
              </a:rPr>
              <a:t>t</a:t>
            </a:r>
            <a:r>
              <a:rPr lang="en-US" sz="1950" i="1" dirty="0">
                <a:solidFill>
                  <a:srgbClr val="000000"/>
                </a:solidFill>
              </a:rPr>
              <a:t>. </a:t>
            </a:r>
            <a:endParaRPr lang="id-ID" sz="1950" i="1" dirty="0" smtClean="0">
              <a:solidFill>
                <a:srgbClr val="000000"/>
              </a:solidFill>
            </a:endParaRPr>
          </a:p>
          <a:p>
            <a:pPr algn="ctr">
              <a:lnSpc>
                <a:spcPts val="2100"/>
              </a:lnSpc>
            </a:pPr>
            <a:r>
              <a:rPr lang="en-US" sz="1950" i="1" u="sng" dirty="0" smtClean="0">
                <a:solidFill>
                  <a:srgbClr val="000000"/>
                </a:solidFill>
              </a:rPr>
              <a:t>Ini </a:t>
            </a:r>
            <a:r>
              <a:rPr lang="en-US" sz="1950" i="1" u="sng" dirty="0">
                <a:solidFill>
                  <a:srgbClr val="000000"/>
                </a:solidFill>
              </a:rPr>
              <a:t>hanya berarti bahwa dengan menggunakan hak mereka untuk memilih sistem hukum yang berlaku para pihak dapat membuat hukum internasional publik obyek pilihan mereka</a:t>
            </a:r>
            <a:r>
              <a:rPr lang="en-US" sz="1950" i="1" u="sng" dirty="0" smtClean="0">
                <a:solidFill>
                  <a:srgbClr val="000000"/>
                </a:solidFill>
              </a:rPr>
              <a:t>.</a:t>
            </a:r>
            <a:r>
              <a:rPr lang="id-ID" sz="1950" i="1" u="sng" dirty="0" smtClean="0">
                <a:solidFill>
                  <a:srgbClr val="000000"/>
                </a:solidFill>
              </a:rPr>
              <a:t>”</a:t>
            </a:r>
            <a:r>
              <a:rPr lang="en-US" sz="1950" i="1" u="sng" dirty="0" smtClean="0">
                <a:solidFill>
                  <a:srgbClr val="000000"/>
                </a:solidFill>
              </a:rPr>
              <a:t> </a:t>
            </a:r>
            <a:endParaRPr lang="id-ID" sz="1950" b="1" i="1" u="sng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333500" y="-171400"/>
            <a:ext cx="7581900" cy="685800"/>
          </a:xfrm>
          <a:prstGeom prst="rect">
            <a:avLst/>
          </a:prstGeom>
        </p:spPr>
        <p:txBody>
          <a:bodyPr vert="horz" lIns="0" rIns="0" bIns="0" rtlCol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id-ID" sz="40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kedaulatan &amp; Solusi</a:t>
            </a:r>
            <a:endParaRPr lang="id-ID" sz="40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71800" y="476672"/>
            <a:ext cx="42484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200" b="1" dirty="0" smtClean="0">
                <a:latin typeface="Agency FB"/>
              </a:rPr>
              <a:t>STUDI PERBANDINGAN</a:t>
            </a:r>
            <a:endParaRPr lang="en-GB" sz="2200" b="1" dirty="0">
              <a:latin typeface="Agency FB"/>
            </a:endParaRPr>
          </a:p>
        </p:txBody>
      </p:sp>
    </p:spTree>
    <p:extLst>
      <p:ext uri="{BB962C8B-B14F-4D97-AF65-F5344CB8AC3E}">
        <p14:creationId xmlns:p14="http://schemas.microsoft.com/office/powerpoint/2010/main" val="412619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331640" y="0"/>
            <a:ext cx="7632848" cy="990600"/>
          </a:xfrm>
          <a:prstGeom prst="rect">
            <a:avLst/>
          </a:prstGeom>
        </p:spPr>
        <p:txBody>
          <a:bodyPr rtlCol="0">
            <a:normAutofit fontScale="77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id-ID" sz="44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Penerimaan sektor migas </a:t>
            </a:r>
          </a:p>
          <a:p>
            <a:pPr algn="ctr">
              <a:defRPr/>
            </a:pPr>
            <a:r>
              <a:rPr lang="id-ID" sz="4400" b="1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rial" pitchFamily="34" charset="0"/>
                <a:cs typeface="Arial" pitchFamily="34" charset="0"/>
              </a:rPr>
              <a:t>vs</a:t>
            </a:r>
            <a:r>
              <a:rPr lang="id-ID" sz="4400" b="1" cap="all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 belanja esdm, SUBSIDI</a:t>
            </a:r>
            <a:endParaRPr lang="id-ID" sz="4400" dirty="0">
              <a:solidFill>
                <a:schemeClr val="tx1"/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8" descr="LOGO DPR 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7" y="951186"/>
            <a:ext cx="3986089" cy="281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193" y="990600"/>
            <a:ext cx="3754255" cy="280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35501" y="4114800"/>
            <a:ext cx="40512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id-ID" dirty="0" smtClean="0"/>
              <a:t>P</a:t>
            </a:r>
            <a:r>
              <a:rPr lang="en-GB" dirty="0" smtClean="0"/>
              <a:t>endapatan </a:t>
            </a:r>
            <a:r>
              <a:rPr lang="en-GB" dirty="0"/>
              <a:t>dari sektor migas besar, tetapi yang kembali ke sektor tersebut kecil </a:t>
            </a:r>
            <a:r>
              <a:rPr lang="en-GB" dirty="0" smtClean="0"/>
              <a:t>sekali</a:t>
            </a:r>
            <a:r>
              <a:rPr lang="id-ID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id-ID" dirty="0" smtClean="0"/>
              <a:t>Bahkan, sejak tahun 2010, Jumlah besaran PNBP migas jauh lebih kecil dari dana yang dihabiskan untuk Subsidi</a:t>
            </a:r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86200"/>
            <a:ext cx="3986089" cy="2827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322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947214" y="0"/>
            <a:ext cx="6347048" cy="990600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4400" b="1" cap="all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Petroleum fund</a:t>
            </a:r>
            <a:endParaRPr lang="id-ID" sz="4400" dirty="0">
              <a:solidFill>
                <a:schemeClr val="tx1"/>
              </a:solidFill>
            </a:endParaRPr>
          </a:p>
        </p:txBody>
      </p:sp>
      <p:grpSp>
        <p:nvGrpSpPr>
          <p:cNvPr id="14" name="Group 2"/>
          <p:cNvGrpSpPr>
            <a:grpSpLocks/>
          </p:cNvGrpSpPr>
          <p:nvPr/>
        </p:nvGrpSpPr>
        <p:grpSpPr bwMode="auto">
          <a:xfrm>
            <a:off x="-15255" y="2406329"/>
            <a:ext cx="7521385" cy="4299816"/>
            <a:chOff x="296" y="4822"/>
            <a:chExt cx="9861" cy="7702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296" y="4822"/>
              <a:ext cx="3896" cy="2090"/>
            </a:xfrm>
            <a:prstGeom prst="ellipse">
              <a:avLst/>
            </a:prstGeom>
            <a:grpFill/>
            <a:ln w="9525">
              <a:solidFill>
                <a:schemeClr val="accent6">
                  <a:lumMod val="2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id-ID" sz="1400" b="1" dirty="0">
                  <a:latin typeface="+mj-lt"/>
                </a:rPr>
                <a:t>% dari Bonus dan Fee yg </a:t>
              </a:r>
              <a:r>
                <a:rPr lang="id-ID" sz="1400" b="1" dirty="0" smtClean="0">
                  <a:latin typeface="+mj-lt"/>
                </a:rPr>
                <a:t>Diperoleh Negara/ BP </a:t>
              </a:r>
              <a:r>
                <a:rPr lang="id-ID" sz="1400" b="1" dirty="0">
                  <a:latin typeface="+mj-lt"/>
                </a:rPr>
                <a:t>Migas Berdasarkan Kontrak Migas &amp; UU</a:t>
              </a:r>
              <a:endParaRPr lang="en-US" sz="1400" dirty="0">
                <a:latin typeface="+mj-lt"/>
              </a:endParaRPr>
            </a:p>
          </p:txBody>
        </p:sp>
        <p:sp>
          <p:nvSpPr>
            <p:cNvPr id="17" name="AutoShape 14"/>
            <p:cNvSpPr>
              <a:spLocks noChangeArrowheads="1"/>
            </p:cNvSpPr>
            <p:nvPr/>
          </p:nvSpPr>
          <p:spPr bwMode="auto">
            <a:xfrm>
              <a:off x="2514" y="10612"/>
              <a:ext cx="7643" cy="1912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accent6">
                  <a:lumMod val="2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marL="177800" indent="-177800" algn="just"/>
              <a:r>
                <a:rPr lang="id-ID" sz="1100" b="1" dirty="0">
                  <a:latin typeface="+mj-lt"/>
                </a:rPr>
                <a:t>1.</a:t>
              </a:r>
              <a:r>
                <a:rPr lang="en-US" sz="1600" b="1" dirty="0">
                  <a:latin typeface="+mj-lt"/>
                </a:rPr>
                <a:t>	</a:t>
              </a:r>
              <a:r>
                <a:rPr lang="id-ID" sz="1600" b="1" dirty="0">
                  <a:latin typeface="+mj-lt"/>
                </a:rPr>
                <a:t>Dikelola Menteri ESDM, Menteri Keuangan dan BP Migas secara bersama, transparan &amp; akuntabel melalui rekening bersama.</a:t>
              </a:r>
            </a:p>
            <a:p>
              <a:pPr marL="177800" indent="-177800" algn="just"/>
              <a:r>
                <a:rPr lang="id-ID" sz="1600" b="1" dirty="0" smtClean="0">
                  <a:latin typeface="+mj-lt"/>
                </a:rPr>
                <a:t>2. Diaudit </a:t>
              </a:r>
              <a:r>
                <a:rPr lang="id-ID" sz="1600" b="1" dirty="0">
                  <a:latin typeface="+mj-lt"/>
                </a:rPr>
                <a:t>oleh BPK RI dan Akuntan Publik. </a:t>
              </a:r>
              <a:endParaRPr lang="en-US" sz="1600" dirty="0">
                <a:latin typeface="+mj-lt"/>
              </a:endParaRPr>
            </a:p>
          </p:txBody>
        </p:sp>
      </p:grp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4114800" y="3276600"/>
            <a:ext cx="990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22AF01"/>
                </a:solidFill>
              </a:rPr>
              <a:t>T</a:t>
            </a:r>
            <a:r>
              <a:rPr lang="id-ID" sz="1400" b="1" dirty="0" smtClean="0">
                <a:solidFill>
                  <a:srgbClr val="22AF01"/>
                </a:solidFill>
              </a:rPr>
              <a:t>ujuan</a:t>
            </a:r>
            <a:endParaRPr lang="en-US" sz="1400" b="1" dirty="0">
              <a:solidFill>
                <a:srgbClr val="22AF01"/>
              </a:solidFill>
            </a:endParaRPr>
          </a:p>
        </p:txBody>
      </p:sp>
      <p:sp>
        <p:nvSpPr>
          <p:cNvPr id="19" name="TextBox 19"/>
          <p:cNvSpPr txBox="1">
            <a:spLocks noChangeArrowheads="1"/>
          </p:cNvSpPr>
          <p:nvPr/>
        </p:nvSpPr>
        <p:spPr bwMode="auto">
          <a:xfrm>
            <a:off x="3810000" y="5334000"/>
            <a:ext cx="16002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d-ID" sz="1600" b="1" dirty="0" smtClean="0">
                <a:solidFill>
                  <a:srgbClr val="22AF01"/>
                </a:solidFill>
              </a:rPr>
              <a:t>Pengelolaan</a:t>
            </a:r>
            <a:endParaRPr lang="en-US" sz="1600" b="1" dirty="0">
              <a:solidFill>
                <a:srgbClr val="22AF01"/>
              </a:solidFill>
            </a:endParaRPr>
          </a:p>
        </p:txBody>
      </p:sp>
      <p:sp>
        <p:nvSpPr>
          <p:cNvPr id="20" name="Down Arrow 19"/>
          <p:cNvSpPr/>
          <p:nvPr/>
        </p:nvSpPr>
        <p:spPr>
          <a:xfrm>
            <a:off x="4343400" y="4876800"/>
            <a:ext cx="457200" cy="53340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Oval 8"/>
          <p:cNvSpPr>
            <a:spLocks noChangeArrowheads="1"/>
          </p:cNvSpPr>
          <p:nvPr/>
        </p:nvSpPr>
        <p:spPr bwMode="auto">
          <a:xfrm>
            <a:off x="6172363" y="2449773"/>
            <a:ext cx="2971637" cy="113480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accent6">
                <a:lumMod val="25000"/>
              </a:schemeClr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id-ID" sz="1400" b="1" dirty="0">
                <a:latin typeface="+mj-lt"/>
              </a:rPr>
              <a:t>% dari Pungutan/Iuran/Pendapatan Lain yg sah Berdasarkan UU</a:t>
            </a:r>
            <a:endParaRPr lang="en-US" sz="1400" dirty="0">
              <a:latin typeface="+mj-lt"/>
            </a:endParaRPr>
          </a:p>
        </p:txBody>
      </p:sp>
      <p:sp>
        <p:nvSpPr>
          <p:cNvPr id="22" name="Oval 8"/>
          <p:cNvSpPr>
            <a:spLocks noChangeArrowheads="1"/>
          </p:cNvSpPr>
          <p:nvPr/>
        </p:nvSpPr>
        <p:spPr bwMode="auto">
          <a:xfrm>
            <a:off x="6172363" y="1295400"/>
            <a:ext cx="2971637" cy="8382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accent6">
                <a:lumMod val="25000"/>
              </a:schemeClr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id-ID" sz="1500" b="1" dirty="0">
                <a:latin typeface="+mj-lt"/>
              </a:rPr>
              <a:t>% dari Penerimaan Migas Kotor Bagian Negara</a:t>
            </a:r>
            <a:endParaRPr lang="en-US" sz="1500" dirty="0">
              <a:latin typeface="+mj-lt"/>
            </a:endParaRPr>
          </a:p>
        </p:txBody>
      </p:sp>
      <p:sp>
        <p:nvSpPr>
          <p:cNvPr id="23" name="Oval 8"/>
          <p:cNvSpPr>
            <a:spLocks noChangeArrowheads="1"/>
          </p:cNvSpPr>
          <p:nvPr/>
        </p:nvSpPr>
        <p:spPr bwMode="auto">
          <a:xfrm>
            <a:off x="0" y="1295400"/>
            <a:ext cx="2971637" cy="8382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accent6">
                <a:lumMod val="25000"/>
              </a:schemeClr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id-ID" sz="1600" b="1" dirty="0">
                <a:latin typeface="+mj-lt"/>
              </a:rPr>
              <a:t>% dari First Tranche Petroleum (FTP)</a:t>
            </a:r>
            <a:endParaRPr lang="en-US" sz="1600" dirty="0">
              <a:latin typeface="+mj-lt"/>
            </a:endParaRP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3457214" y="2133600"/>
            <a:ext cx="2333986" cy="390233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id-ID" sz="1700" b="1" i="1" dirty="0"/>
              <a:t>PETROLUEM  FUND </a:t>
            </a:r>
          </a:p>
        </p:txBody>
      </p:sp>
      <p:sp>
        <p:nvSpPr>
          <p:cNvPr id="25" name="Right Arrow 24"/>
          <p:cNvSpPr/>
          <p:nvPr/>
        </p:nvSpPr>
        <p:spPr>
          <a:xfrm rot="1692098">
            <a:off x="3014931" y="1657099"/>
            <a:ext cx="457200" cy="4873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19511590">
            <a:off x="2980055" y="2515936"/>
            <a:ext cx="457200" cy="4434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/>
          <p:cNvSpPr/>
          <p:nvPr/>
        </p:nvSpPr>
        <p:spPr>
          <a:xfrm rot="12295565">
            <a:off x="5800813" y="2513182"/>
            <a:ext cx="457200" cy="462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Arrow 27"/>
          <p:cNvSpPr/>
          <p:nvPr/>
        </p:nvSpPr>
        <p:spPr>
          <a:xfrm rot="8763205">
            <a:off x="5658391" y="1691097"/>
            <a:ext cx="457200" cy="3998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utoShape 14"/>
          <p:cNvSpPr>
            <a:spLocks noChangeArrowheads="1"/>
          </p:cNvSpPr>
          <p:nvPr/>
        </p:nvSpPr>
        <p:spPr bwMode="auto">
          <a:xfrm>
            <a:off x="1676400" y="3733800"/>
            <a:ext cx="5829381" cy="106680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accent6">
                <a:lumMod val="25000"/>
              </a:schemeClr>
            </a:solidFill>
            <a:round/>
            <a:headEnd/>
            <a:tailEnd/>
          </a:ln>
        </p:spPr>
        <p:txBody>
          <a:bodyPr/>
          <a:lstStyle/>
          <a:p>
            <a:pPr marL="177800" indent="-177800">
              <a:defRPr/>
            </a:pPr>
            <a:r>
              <a:rPr lang="id-ID" sz="1600" b="1" dirty="0">
                <a:latin typeface="+mj-lt"/>
              </a:rPr>
              <a:t>1.Kegiatan yg berkaitan dgn penggantian cadangan Migas;</a:t>
            </a:r>
          </a:p>
          <a:p>
            <a:pPr marL="177800" indent="-177800">
              <a:defRPr/>
            </a:pPr>
            <a:r>
              <a:rPr lang="id-ID" sz="1600" b="1" dirty="0">
                <a:latin typeface="+mj-lt"/>
              </a:rPr>
              <a:t>2.Pengembangan energi terbarukan (</a:t>
            </a:r>
            <a:r>
              <a:rPr lang="id-ID" sz="1600" b="1" i="1" dirty="0">
                <a:latin typeface="+mj-lt"/>
              </a:rPr>
              <a:t>non-fossil fuel</a:t>
            </a:r>
            <a:r>
              <a:rPr lang="id-ID" sz="1600" b="1" dirty="0">
                <a:latin typeface="+mj-lt"/>
              </a:rPr>
              <a:t>), sebagai pengganti energi Migas;</a:t>
            </a:r>
          </a:p>
          <a:p>
            <a:pPr marL="177800" indent="-177800">
              <a:defRPr/>
            </a:pPr>
            <a:r>
              <a:rPr lang="id-ID" sz="1600" b="1" dirty="0">
                <a:latin typeface="+mj-lt"/>
              </a:rPr>
              <a:t>3.Kepentingan generasi yg akan datang.</a:t>
            </a:r>
          </a:p>
          <a:p>
            <a:pPr>
              <a:defRPr/>
            </a:pPr>
            <a:endParaRPr lang="en-US" sz="1600" dirty="0">
              <a:latin typeface="+mj-lt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8" descr="LOGO DPR 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Down Arrow 32"/>
          <p:cNvSpPr/>
          <p:nvPr/>
        </p:nvSpPr>
        <p:spPr>
          <a:xfrm>
            <a:off x="4343400" y="2667000"/>
            <a:ext cx="457200" cy="53340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814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itle 1"/>
          <p:cNvSpPr>
            <a:spLocks noGrp="1"/>
          </p:cNvSpPr>
          <p:nvPr>
            <p:ph type="title"/>
          </p:nvPr>
        </p:nvSpPr>
        <p:spPr>
          <a:xfrm>
            <a:off x="1295400" y="134144"/>
            <a:ext cx="7696200" cy="990600"/>
          </a:xfrm>
        </p:spPr>
        <p:txBody>
          <a:bodyPr rtlCol="0">
            <a:noAutofit/>
          </a:bodyPr>
          <a:lstStyle/>
          <a:p>
            <a:pPr marL="0" indent="0" algn="ctr">
              <a:buNone/>
              <a:defRPr/>
            </a:pPr>
            <a:r>
              <a:rPr lang="id-ID" sz="3600" b="1" cap="all" spc="-150" dirty="0" smtClean="0"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latin typeface="Agency FB" pitchFamily="34" charset="0"/>
              </a:rPr>
              <a:t>Masa depan tata kelola migas</a:t>
            </a:r>
            <a:endParaRPr lang="id-ID" sz="3600" spc="-15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1307842"/>
            <a:ext cx="8686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 smtClean="0"/>
              <a:t>Mempertegas Pembagian </a:t>
            </a:r>
            <a:r>
              <a:rPr lang="id-ID" sz="2000" dirty="0"/>
              <a:t>Fungsi </a:t>
            </a:r>
            <a:r>
              <a:rPr lang="id-ID" sz="2000" dirty="0" smtClean="0"/>
              <a:t>regulator</a:t>
            </a:r>
            <a:r>
              <a:rPr lang="id-ID" sz="2000" dirty="0"/>
              <a:t>,  </a:t>
            </a:r>
            <a:r>
              <a:rPr lang="id-ID" sz="2000" dirty="0" smtClean="0"/>
              <a:t>Fungsi </a:t>
            </a:r>
            <a:r>
              <a:rPr lang="en-US" sz="2000" dirty="0"/>
              <a:t>pelaksana pengawasan</a:t>
            </a:r>
            <a:r>
              <a:rPr lang="id-ID" sz="2000" dirty="0"/>
              <a:t>, dan </a:t>
            </a:r>
            <a:r>
              <a:rPr lang="id-ID" sz="2000" dirty="0" smtClean="0"/>
              <a:t>Fungsi </a:t>
            </a:r>
            <a:r>
              <a:rPr lang="en-US" sz="2000" dirty="0" smtClean="0"/>
              <a:t>operator</a:t>
            </a:r>
            <a:endParaRPr lang="id-ID" sz="2000" dirty="0"/>
          </a:p>
          <a:p>
            <a:pPr marL="342900" indent="-342900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/>
              <a:t>Liberalisasi Murni ke Liberasilasi Berwawasan </a:t>
            </a:r>
            <a:r>
              <a:rPr lang="id-ID" sz="2000" dirty="0" smtClean="0"/>
              <a:t>Kebangsaan sehingga dapat menuju ke  K</a:t>
            </a:r>
            <a:r>
              <a:rPr lang="id-ID" sz="2000" dirty="0" smtClean="0">
                <a:solidFill>
                  <a:srgbClr val="000000"/>
                </a:solidFill>
              </a:rPr>
              <a:t>emandirian Energi</a:t>
            </a:r>
          </a:p>
          <a:p>
            <a:pPr marL="342900" indent="-342900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 smtClean="0">
                <a:solidFill>
                  <a:srgbClr val="000000"/>
                </a:solidFill>
              </a:rPr>
              <a:t>Memberikan Kepastian Hukum dan Iklim investasi yang lebih baik</a:t>
            </a:r>
            <a:endParaRPr lang="en-US" sz="2000" dirty="0">
              <a:solidFill>
                <a:srgbClr val="000000"/>
              </a:solidFill>
            </a:endParaRPr>
          </a:p>
          <a:p>
            <a:pPr marL="342900" indent="-342900" algn="just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>
                <a:solidFill>
                  <a:srgbClr val="000000"/>
                </a:solidFill>
              </a:rPr>
              <a:t>Meningkatnya </a:t>
            </a:r>
            <a:r>
              <a:rPr lang="id-ID" sz="2000" i="1" dirty="0">
                <a:solidFill>
                  <a:srgbClr val="000000"/>
                </a:solidFill>
              </a:rPr>
              <a:t>Reserves Replacement Ratio</a:t>
            </a:r>
            <a:r>
              <a:rPr lang="id-ID" sz="2000" dirty="0">
                <a:solidFill>
                  <a:srgbClr val="000000"/>
                </a:solidFill>
              </a:rPr>
              <a:t> dan Lifting Migas</a:t>
            </a:r>
          </a:p>
          <a:p>
            <a:pPr marL="342900" indent="-342900" algn="just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 smtClean="0">
                <a:solidFill>
                  <a:srgbClr val="000000"/>
                </a:solidFill>
              </a:rPr>
              <a:t>Infrastruktur Migas yang strategis menjadi objet vital negara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342900" indent="-342900" algn="just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 smtClean="0">
                <a:solidFill>
                  <a:srgbClr val="000000"/>
                </a:solidFill>
              </a:rPr>
              <a:t>X%</a:t>
            </a:r>
            <a:r>
              <a:rPr lang="id-ID" sz="2000" i="1" dirty="0" smtClean="0">
                <a:solidFill>
                  <a:srgbClr val="000000"/>
                </a:solidFill>
              </a:rPr>
              <a:t> </a:t>
            </a:r>
            <a:r>
              <a:rPr lang="en-US" sz="2000" i="1" dirty="0" smtClean="0">
                <a:solidFill>
                  <a:srgbClr val="000000"/>
                </a:solidFill>
              </a:rPr>
              <a:t>Signature bonus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id-ID" sz="2000" dirty="0" smtClean="0">
                <a:solidFill>
                  <a:srgbClr val="000000"/>
                </a:solidFill>
              </a:rPr>
              <a:t>diberikan kepada Pemda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342900" indent="-342900" algn="just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i="1" dirty="0" smtClean="0">
                <a:solidFill>
                  <a:srgbClr val="000000"/>
                </a:solidFill>
              </a:rPr>
              <a:t>X% </a:t>
            </a:r>
            <a:r>
              <a:rPr lang="en-US" sz="2000" i="1" dirty="0" smtClean="0">
                <a:solidFill>
                  <a:srgbClr val="000000"/>
                </a:solidFill>
              </a:rPr>
              <a:t>Participating Interest 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10%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id-ID" sz="2000" dirty="0" smtClean="0">
                <a:solidFill>
                  <a:srgbClr val="000000"/>
                </a:solidFill>
              </a:rPr>
              <a:t>diberikan kepada Pemda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342900" indent="-342900" algn="just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 smtClean="0">
                <a:solidFill>
                  <a:srgbClr val="000000"/>
                </a:solidFill>
              </a:rPr>
              <a:t>Perpanjangan Kontrak dapat dilakukan 7 tahun sebelum masa kontrak habis dan Pemerintah diberikan waktu paling lambat 3 bulan untuk merespon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342900" indent="-342900" algn="just">
              <a:lnSpc>
                <a:spcPts val="24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id-ID" sz="2000" dirty="0" smtClean="0">
                <a:solidFill>
                  <a:srgbClr val="000000"/>
                </a:solidFill>
              </a:rPr>
              <a:t>Dalam perpanjangan kontrak, Pertamina dan Perusahaan lokal mendapat </a:t>
            </a:r>
            <a:r>
              <a:rPr lang="id-ID" sz="2000" i="1" dirty="0" smtClean="0">
                <a:solidFill>
                  <a:srgbClr val="000000"/>
                </a:solidFill>
              </a:rPr>
              <a:t>privilage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066800" y="0"/>
            <a:ext cx="0" cy="886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8" descr="LOGO DPR 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" y="-13565"/>
            <a:ext cx="10287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59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Saving Energy - Energy Saver - Simpan Energi pada blogger Indonesia - Vandesoul.gif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  <a14:imgEffect>
                      <a14:sharpenSoften amount="-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14128" y="2057400"/>
            <a:ext cx="2915745" cy="243840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HeroicExtremeLeftFacing"/>
            <a:lightRig rig="threePt" dir="t"/>
          </a:scene3d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23850" y="4495800"/>
            <a:ext cx="8610600" cy="14478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3200" b="1" u="sng" cap="small" spc="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  <a:ea typeface="+mj-ea"/>
                <a:cs typeface="+mj-cs"/>
              </a:rPr>
              <a:t>www.satyayudha.com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3200" b="1" cap="small" spc="200" dirty="0" smtClean="0">
                <a:solidFill>
                  <a:srgbClr val="0070C0"/>
                </a:solidFill>
                <a:latin typeface="Calibri" pitchFamily="34" charset="0"/>
                <a:ea typeface="+mj-ea"/>
                <a:cs typeface="+mj-cs"/>
              </a:rPr>
              <a:t>follow me on </a:t>
            </a:r>
            <a:r>
              <a:rPr lang="id-ID" sz="3200" b="1" cap="small" spc="200" dirty="0">
                <a:solidFill>
                  <a:srgbClr val="0070C0"/>
                </a:solidFill>
                <a:latin typeface="Calibri" pitchFamily="34" charset="0"/>
                <a:ea typeface="+mj-ea"/>
                <a:cs typeface="+mj-cs"/>
              </a:rPr>
              <a:t>twitter @satyawidyayudha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09029" y="381000"/>
            <a:ext cx="6801985" cy="9144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threePt" dir="t"/>
            </a:scene3d>
            <a:sp3d z="17145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5400" b="1" cap="all" dirty="0" smtClean="0">
                <a:effectLst>
                  <a:outerShdw dist="50800" dir="5400000" algn="ctr" rotWithShape="0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Agency FB" pitchFamily="34" charset="0"/>
                <a:ea typeface="+mj-ea"/>
                <a:cs typeface="+mj-cs"/>
              </a:rPr>
              <a:t>THANK YOU</a:t>
            </a:r>
            <a:endParaRPr lang="id-ID" sz="5400" b="1" cap="all" dirty="0">
              <a:effectLst>
                <a:outerShdw dist="50800" dir="5400000" algn="ctr" rotWithShape="0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Agency FB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1099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354</TotalTime>
  <Words>1683</Words>
  <Application>Microsoft Office PowerPoint</Application>
  <PresentationFormat>On-screen Show (4:3)</PresentationFormat>
  <Paragraphs>280</Paragraphs>
  <Slides>16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Slipstream</vt:lpstr>
      <vt:lpstr>PowerPoint Presentation</vt:lpstr>
      <vt:lpstr>agenda</vt:lpstr>
      <vt:lpstr>7 POINT PENTING DALAM RUU MIGAS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Masa depan tata kelola migas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Rian Pradipta</dc:creator>
  <cp:lastModifiedBy>Rian Pradipta</cp:lastModifiedBy>
  <cp:revision>21</cp:revision>
  <dcterms:created xsi:type="dcterms:W3CDTF">2014-11-03T09:39:39Z</dcterms:created>
  <dcterms:modified xsi:type="dcterms:W3CDTF">2014-11-05T11:07:13Z</dcterms:modified>
</cp:coreProperties>
</file>